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60" r:id="rId2"/>
    <p:sldId id="261" r:id="rId3"/>
    <p:sldId id="262" r:id="rId4"/>
    <p:sldId id="271" r:id="rId5"/>
    <p:sldId id="263" r:id="rId6"/>
    <p:sldId id="264" r:id="rId7"/>
    <p:sldId id="265" r:id="rId8"/>
    <p:sldId id="266" r:id="rId9"/>
    <p:sldId id="267" r:id="rId10"/>
    <p:sldId id="269" r:id="rId11"/>
    <p:sldId id="268" r:id="rId12"/>
    <p:sldId id="270" r:id="rId13"/>
    <p:sldId id="272" r:id="rId14"/>
    <p:sldId id="273" r:id="rId15"/>
    <p:sldId id="310" r:id="rId16"/>
    <p:sldId id="309" r:id="rId17"/>
    <p:sldId id="321" r:id="rId18"/>
    <p:sldId id="320" r:id="rId19"/>
    <p:sldId id="322" r:id="rId20"/>
    <p:sldId id="319" r:id="rId21"/>
    <p:sldId id="323" r:id="rId22"/>
    <p:sldId id="324" r:id="rId23"/>
    <p:sldId id="317" r:id="rId24"/>
    <p:sldId id="315" r:id="rId25"/>
    <p:sldId id="314" r:id="rId26"/>
    <p:sldId id="313" r:id="rId27"/>
    <p:sldId id="312" r:id="rId28"/>
    <p:sldId id="326" r:id="rId29"/>
    <p:sldId id="325" r:id="rId30"/>
    <p:sldId id="345" r:id="rId31"/>
    <p:sldId id="327" r:id="rId32"/>
    <p:sldId id="328" r:id="rId33"/>
    <p:sldId id="329" r:id="rId34"/>
    <p:sldId id="330" r:id="rId35"/>
    <p:sldId id="341" r:id="rId36"/>
    <p:sldId id="331" r:id="rId37"/>
    <p:sldId id="332" r:id="rId38"/>
    <p:sldId id="333" r:id="rId39"/>
    <p:sldId id="334" r:id="rId40"/>
    <p:sldId id="335" r:id="rId41"/>
    <p:sldId id="336" r:id="rId42"/>
    <p:sldId id="342" r:id="rId43"/>
    <p:sldId id="343" r:id="rId44"/>
    <p:sldId id="344" r:id="rId45"/>
    <p:sldId id="337" r:id="rId46"/>
    <p:sldId id="338" r:id="rId47"/>
    <p:sldId id="339" r:id="rId48"/>
    <p:sldId id="340" r:id="rId49"/>
    <p:sldId id="258" r:id="rId50"/>
    <p:sldId id="259" r:id="rId51"/>
  </p:sldIdLst>
  <p:sldSz cx="9144000" cy="6858000" type="screen4x3"/>
  <p:notesSz cx="6858000" cy="9144000"/>
  <p:defaultTextStyle>
    <a:defPPr>
      <a:defRPr lang="th-TH"/>
    </a:defPPr>
    <a:lvl1pPr algn="l" rtl="0" fontAlgn="base">
      <a:spcBef>
        <a:spcPct val="0"/>
      </a:spcBef>
      <a:spcAft>
        <a:spcPct val="0"/>
      </a:spcAft>
      <a:defRPr sz="2800" kern="1200">
        <a:solidFill>
          <a:schemeClr val="tx1"/>
        </a:solidFill>
        <a:latin typeface="Calibri" pitchFamily="34" charset="0"/>
        <a:ea typeface="+mn-ea"/>
        <a:cs typeface="Angsana New" pitchFamily="18" charset="-34"/>
      </a:defRPr>
    </a:lvl1pPr>
    <a:lvl2pPr marL="457200" algn="l" rtl="0" fontAlgn="base">
      <a:spcBef>
        <a:spcPct val="0"/>
      </a:spcBef>
      <a:spcAft>
        <a:spcPct val="0"/>
      </a:spcAft>
      <a:defRPr sz="2800" kern="1200">
        <a:solidFill>
          <a:schemeClr val="tx1"/>
        </a:solidFill>
        <a:latin typeface="Calibri" pitchFamily="34" charset="0"/>
        <a:ea typeface="+mn-ea"/>
        <a:cs typeface="Angsana New" pitchFamily="18" charset="-34"/>
      </a:defRPr>
    </a:lvl2pPr>
    <a:lvl3pPr marL="914400" algn="l" rtl="0" fontAlgn="base">
      <a:spcBef>
        <a:spcPct val="0"/>
      </a:spcBef>
      <a:spcAft>
        <a:spcPct val="0"/>
      </a:spcAft>
      <a:defRPr sz="2800" kern="1200">
        <a:solidFill>
          <a:schemeClr val="tx1"/>
        </a:solidFill>
        <a:latin typeface="Calibri" pitchFamily="34" charset="0"/>
        <a:ea typeface="+mn-ea"/>
        <a:cs typeface="Angsana New" pitchFamily="18" charset="-34"/>
      </a:defRPr>
    </a:lvl3pPr>
    <a:lvl4pPr marL="1371600" algn="l" rtl="0" fontAlgn="base">
      <a:spcBef>
        <a:spcPct val="0"/>
      </a:spcBef>
      <a:spcAft>
        <a:spcPct val="0"/>
      </a:spcAft>
      <a:defRPr sz="2800" kern="1200">
        <a:solidFill>
          <a:schemeClr val="tx1"/>
        </a:solidFill>
        <a:latin typeface="Calibri" pitchFamily="34" charset="0"/>
        <a:ea typeface="+mn-ea"/>
        <a:cs typeface="Angsana New" pitchFamily="18" charset="-34"/>
      </a:defRPr>
    </a:lvl4pPr>
    <a:lvl5pPr marL="1828800" algn="l" rtl="0" fontAlgn="base">
      <a:spcBef>
        <a:spcPct val="0"/>
      </a:spcBef>
      <a:spcAft>
        <a:spcPct val="0"/>
      </a:spcAft>
      <a:defRPr sz="2800" kern="1200">
        <a:solidFill>
          <a:schemeClr val="tx1"/>
        </a:solidFill>
        <a:latin typeface="Calibri" pitchFamily="34" charset="0"/>
        <a:ea typeface="+mn-ea"/>
        <a:cs typeface="Angsana New" pitchFamily="18" charset="-34"/>
      </a:defRPr>
    </a:lvl5pPr>
    <a:lvl6pPr marL="2286000" algn="l" defTabSz="914400" rtl="0" eaLnBrk="1" latinLnBrk="0" hangingPunct="1">
      <a:defRPr sz="2800" kern="1200">
        <a:solidFill>
          <a:schemeClr val="tx1"/>
        </a:solidFill>
        <a:latin typeface="Calibri" pitchFamily="34" charset="0"/>
        <a:ea typeface="+mn-ea"/>
        <a:cs typeface="Angsana New" pitchFamily="18" charset="-34"/>
      </a:defRPr>
    </a:lvl6pPr>
    <a:lvl7pPr marL="2743200" algn="l" defTabSz="914400" rtl="0" eaLnBrk="1" latinLnBrk="0" hangingPunct="1">
      <a:defRPr sz="2800" kern="1200">
        <a:solidFill>
          <a:schemeClr val="tx1"/>
        </a:solidFill>
        <a:latin typeface="Calibri" pitchFamily="34" charset="0"/>
        <a:ea typeface="+mn-ea"/>
        <a:cs typeface="Angsana New" pitchFamily="18" charset="-34"/>
      </a:defRPr>
    </a:lvl7pPr>
    <a:lvl8pPr marL="3200400" algn="l" defTabSz="914400" rtl="0" eaLnBrk="1" latinLnBrk="0" hangingPunct="1">
      <a:defRPr sz="2800" kern="1200">
        <a:solidFill>
          <a:schemeClr val="tx1"/>
        </a:solidFill>
        <a:latin typeface="Calibri" pitchFamily="34" charset="0"/>
        <a:ea typeface="+mn-ea"/>
        <a:cs typeface="Angsana New" pitchFamily="18" charset="-34"/>
      </a:defRPr>
    </a:lvl8pPr>
    <a:lvl9pPr marL="3657600" algn="l" defTabSz="914400" rtl="0" eaLnBrk="1" latinLnBrk="0" hangingPunct="1">
      <a:defRPr sz="2800" kern="1200">
        <a:solidFill>
          <a:schemeClr val="tx1"/>
        </a:solidFill>
        <a:latin typeface="Calibri" pitchFamily="34" charset="0"/>
        <a:ea typeface="+mn-ea"/>
        <a:cs typeface="Angsana New" pitchFamily="18" charset="-3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352D0F1-E3C7-4670-BCB4-736593183216}" type="datetimeFigureOut">
              <a:rPr lang="th-TH"/>
              <a:pPr>
                <a:defRPr/>
              </a:pPr>
              <a:t>23/04/54</a:t>
            </a:fld>
            <a:endParaRPr lang="th-T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h-TH"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th-TH"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h-T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67F5340-D72A-48DF-AFA1-008295C92EB2}" type="slidenum">
              <a:rPr lang="th-TH"/>
              <a:pPr>
                <a:defRPr/>
              </a:pPr>
              <a:t>‹#›</a:t>
            </a:fld>
            <a:endParaRPr lang="th-TH"/>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ern="1200">
        <a:solidFill>
          <a:schemeClr val="tx1"/>
        </a:solidFill>
        <a:latin typeface="+mn-lt"/>
        <a:ea typeface="+mn-ea"/>
        <a:cs typeface="+mn-cs"/>
      </a:defRPr>
    </a:lvl1pPr>
    <a:lvl2pPr marL="457200" algn="l" rtl="0" fontAlgn="base">
      <a:spcBef>
        <a:spcPct val="30000"/>
      </a:spcBef>
      <a:spcAft>
        <a:spcPct val="0"/>
      </a:spcAft>
      <a:defRPr kern="1200">
        <a:solidFill>
          <a:schemeClr val="tx1"/>
        </a:solidFill>
        <a:latin typeface="+mn-lt"/>
        <a:ea typeface="+mn-ea"/>
        <a:cs typeface="+mn-cs"/>
      </a:defRPr>
    </a:lvl2pPr>
    <a:lvl3pPr marL="914400" algn="l" rtl="0" fontAlgn="base">
      <a:spcBef>
        <a:spcPct val="30000"/>
      </a:spcBef>
      <a:spcAft>
        <a:spcPct val="0"/>
      </a:spcAft>
      <a:defRPr kern="1200">
        <a:solidFill>
          <a:schemeClr val="tx1"/>
        </a:solidFill>
        <a:latin typeface="+mn-lt"/>
        <a:ea typeface="+mn-ea"/>
        <a:cs typeface="+mn-cs"/>
      </a:defRPr>
    </a:lvl3pPr>
    <a:lvl4pPr marL="1371600" algn="l" rtl="0" fontAlgn="base">
      <a:spcBef>
        <a:spcPct val="30000"/>
      </a:spcBef>
      <a:spcAft>
        <a:spcPct val="0"/>
      </a:spcAft>
      <a:defRPr kern="1200">
        <a:solidFill>
          <a:schemeClr val="tx1"/>
        </a:solidFill>
        <a:latin typeface="+mn-lt"/>
        <a:ea typeface="+mn-ea"/>
        <a:cs typeface="+mn-cs"/>
      </a:defRPr>
    </a:lvl4pPr>
    <a:lvl5pPr marL="1828800" algn="l" rtl="0" fontAlgn="base">
      <a:spcBef>
        <a:spcPct val="30000"/>
      </a:spcBef>
      <a:spcAft>
        <a:spcPct val="0"/>
      </a:spcAft>
      <a:defRPr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h-TH"/>
          </a:p>
        </p:txBody>
      </p:sp>
      <p:sp>
        <p:nvSpPr>
          <p:cNvPr id="4" name="Date Placeholder 3"/>
          <p:cNvSpPr>
            <a:spLocks noGrp="1"/>
          </p:cNvSpPr>
          <p:nvPr>
            <p:ph type="dt" sz="half" idx="10"/>
          </p:nvPr>
        </p:nvSpPr>
        <p:spPr/>
        <p:txBody>
          <a:bodyPr/>
          <a:lstStyle>
            <a:lvl1pPr>
              <a:defRPr/>
            </a:lvl1pPr>
          </a:lstStyle>
          <a:p>
            <a:pPr>
              <a:defRPr/>
            </a:pPr>
            <a:fld id="{02E12505-B1B5-41D6-A256-44A8C98CE5AF}" type="datetimeFigureOut">
              <a:rPr lang="th-TH"/>
              <a:pPr>
                <a:defRPr/>
              </a:pPr>
              <a:t>23/04/54</a:t>
            </a:fld>
            <a:endParaRPr lang="th-TH"/>
          </a:p>
        </p:txBody>
      </p:sp>
      <p:sp>
        <p:nvSpPr>
          <p:cNvPr id="5" name="Footer Placeholder 4"/>
          <p:cNvSpPr>
            <a:spLocks noGrp="1"/>
          </p:cNvSpPr>
          <p:nvPr>
            <p:ph type="ftr" sz="quarter" idx="11"/>
          </p:nvPr>
        </p:nvSpPr>
        <p:spPr/>
        <p:txBody>
          <a:bodyPr/>
          <a:lstStyle>
            <a:lvl1pPr>
              <a:defRPr/>
            </a:lvl1pPr>
          </a:lstStyle>
          <a:p>
            <a:pPr>
              <a:defRPr/>
            </a:pPr>
            <a:endParaRPr lang="th-TH"/>
          </a:p>
        </p:txBody>
      </p:sp>
      <p:sp>
        <p:nvSpPr>
          <p:cNvPr id="6" name="Slide Number Placeholder 5"/>
          <p:cNvSpPr>
            <a:spLocks noGrp="1"/>
          </p:cNvSpPr>
          <p:nvPr>
            <p:ph type="sldNum" sz="quarter" idx="12"/>
          </p:nvPr>
        </p:nvSpPr>
        <p:spPr/>
        <p:txBody>
          <a:bodyPr/>
          <a:lstStyle>
            <a:lvl1pPr>
              <a:defRPr/>
            </a:lvl1pPr>
          </a:lstStyle>
          <a:p>
            <a:pPr>
              <a:defRPr/>
            </a:pPr>
            <a:fld id="{D587C841-C44C-4528-BF2A-E1A4B4C293B3}" type="slidenum">
              <a:rPr lang="th-TH"/>
              <a:pPr>
                <a:defRPr/>
              </a:pPr>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lvl1pPr>
              <a:defRPr/>
            </a:lvl1pPr>
          </a:lstStyle>
          <a:p>
            <a:pPr>
              <a:defRPr/>
            </a:pPr>
            <a:fld id="{5326DC3E-EAC4-419E-A85D-B5616AEE3272}" type="datetimeFigureOut">
              <a:rPr lang="th-TH"/>
              <a:pPr>
                <a:defRPr/>
              </a:pPr>
              <a:t>23/04/54</a:t>
            </a:fld>
            <a:endParaRPr lang="th-TH"/>
          </a:p>
        </p:txBody>
      </p:sp>
      <p:sp>
        <p:nvSpPr>
          <p:cNvPr id="5" name="Footer Placeholder 4"/>
          <p:cNvSpPr>
            <a:spLocks noGrp="1"/>
          </p:cNvSpPr>
          <p:nvPr>
            <p:ph type="ftr" sz="quarter" idx="11"/>
          </p:nvPr>
        </p:nvSpPr>
        <p:spPr/>
        <p:txBody>
          <a:bodyPr/>
          <a:lstStyle>
            <a:lvl1pPr>
              <a:defRPr/>
            </a:lvl1pPr>
          </a:lstStyle>
          <a:p>
            <a:pPr>
              <a:defRPr/>
            </a:pPr>
            <a:endParaRPr lang="th-TH"/>
          </a:p>
        </p:txBody>
      </p:sp>
      <p:sp>
        <p:nvSpPr>
          <p:cNvPr id="6" name="Slide Number Placeholder 5"/>
          <p:cNvSpPr>
            <a:spLocks noGrp="1"/>
          </p:cNvSpPr>
          <p:nvPr>
            <p:ph type="sldNum" sz="quarter" idx="12"/>
          </p:nvPr>
        </p:nvSpPr>
        <p:spPr/>
        <p:txBody>
          <a:bodyPr/>
          <a:lstStyle>
            <a:lvl1pPr>
              <a:defRPr/>
            </a:lvl1pPr>
          </a:lstStyle>
          <a:p>
            <a:pPr>
              <a:defRPr/>
            </a:pPr>
            <a:fld id="{C96846F6-DAFB-4B3B-A039-211219EAEB34}" type="slidenum">
              <a:rPr lang="th-TH"/>
              <a:pPr>
                <a:defRPr/>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lvl1pPr>
              <a:defRPr/>
            </a:lvl1pPr>
          </a:lstStyle>
          <a:p>
            <a:pPr>
              <a:defRPr/>
            </a:pPr>
            <a:fld id="{0B6D04DA-8F28-431D-A4D4-F846F38086B7}" type="datetimeFigureOut">
              <a:rPr lang="th-TH"/>
              <a:pPr>
                <a:defRPr/>
              </a:pPr>
              <a:t>23/04/54</a:t>
            </a:fld>
            <a:endParaRPr lang="th-TH"/>
          </a:p>
        </p:txBody>
      </p:sp>
      <p:sp>
        <p:nvSpPr>
          <p:cNvPr id="5" name="Footer Placeholder 4"/>
          <p:cNvSpPr>
            <a:spLocks noGrp="1"/>
          </p:cNvSpPr>
          <p:nvPr>
            <p:ph type="ftr" sz="quarter" idx="11"/>
          </p:nvPr>
        </p:nvSpPr>
        <p:spPr/>
        <p:txBody>
          <a:bodyPr/>
          <a:lstStyle>
            <a:lvl1pPr>
              <a:defRPr/>
            </a:lvl1pPr>
          </a:lstStyle>
          <a:p>
            <a:pPr>
              <a:defRPr/>
            </a:pPr>
            <a:endParaRPr lang="th-TH"/>
          </a:p>
        </p:txBody>
      </p:sp>
      <p:sp>
        <p:nvSpPr>
          <p:cNvPr id="6" name="Slide Number Placeholder 5"/>
          <p:cNvSpPr>
            <a:spLocks noGrp="1"/>
          </p:cNvSpPr>
          <p:nvPr>
            <p:ph type="sldNum" sz="quarter" idx="12"/>
          </p:nvPr>
        </p:nvSpPr>
        <p:spPr/>
        <p:txBody>
          <a:bodyPr/>
          <a:lstStyle>
            <a:lvl1pPr>
              <a:defRPr/>
            </a:lvl1pPr>
          </a:lstStyle>
          <a:p>
            <a:pPr>
              <a:defRPr/>
            </a:pPr>
            <a:fld id="{15591956-B4B2-4F5D-953B-C5E2EE4B5C4B}" type="slidenum">
              <a:rPr lang="th-TH"/>
              <a:pPr>
                <a:defRPr/>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lvl1pPr>
              <a:defRPr/>
            </a:lvl1pPr>
          </a:lstStyle>
          <a:p>
            <a:pPr>
              <a:defRPr/>
            </a:pPr>
            <a:fld id="{7998A120-5C41-4388-94E3-146321732EFF}" type="datetimeFigureOut">
              <a:rPr lang="th-TH"/>
              <a:pPr>
                <a:defRPr/>
              </a:pPr>
              <a:t>23/04/54</a:t>
            </a:fld>
            <a:endParaRPr lang="th-TH"/>
          </a:p>
        </p:txBody>
      </p:sp>
      <p:sp>
        <p:nvSpPr>
          <p:cNvPr id="5" name="Footer Placeholder 4"/>
          <p:cNvSpPr>
            <a:spLocks noGrp="1"/>
          </p:cNvSpPr>
          <p:nvPr>
            <p:ph type="ftr" sz="quarter" idx="11"/>
          </p:nvPr>
        </p:nvSpPr>
        <p:spPr/>
        <p:txBody>
          <a:bodyPr/>
          <a:lstStyle>
            <a:lvl1pPr>
              <a:defRPr/>
            </a:lvl1pPr>
          </a:lstStyle>
          <a:p>
            <a:pPr>
              <a:defRPr/>
            </a:pPr>
            <a:endParaRPr lang="th-TH"/>
          </a:p>
        </p:txBody>
      </p:sp>
      <p:sp>
        <p:nvSpPr>
          <p:cNvPr id="6" name="Slide Number Placeholder 5"/>
          <p:cNvSpPr>
            <a:spLocks noGrp="1"/>
          </p:cNvSpPr>
          <p:nvPr>
            <p:ph type="sldNum" sz="quarter" idx="12"/>
          </p:nvPr>
        </p:nvSpPr>
        <p:spPr/>
        <p:txBody>
          <a:bodyPr/>
          <a:lstStyle>
            <a:lvl1pPr>
              <a:defRPr/>
            </a:lvl1pPr>
          </a:lstStyle>
          <a:p>
            <a:pPr>
              <a:defRPr/>
            </a:pPr>
            <a:fld id="{6FA061A0-47B5-438F-86F6-315F5D8744B0}" type="slidenum">
              <a:rPr lang="th-TH"/>
              <a:pPr>
                <a:defRPr/>
              </a:pPr>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A383442-B796-4B8F-ACC0-E2BDA419F375}" type="datetimeFigureOut">
              <a:rPr lang="th-TH"/>
              <a:pPr>
                <a:defRPr/>
              </a:pPr>
              <a:t>23/04/54</a:t>
            </a:fld>
            <a:endParaRPr lang="th-TH"/>
          </a:p>
        </p:txBody>
      </p:sp>
      <p:sp>
        <p:nvSpPr>
          <p:cNvPr id="5" name="Footer Placeholder 4"/>
          <p:cNvSpPr>
            <a:spLocks noGrp="1"/>
          </p:cNvSpPr>
          <p:nvPr>
            <p:ph type="ftr" sz="quarter" idx="11"/>
          </p:nvPr>
        </p:nvSpPr>
        <p:spPr/>
        <p:txBody>
          <a:bodyPr/>
          <a:lstStyle>
            <a:lvl1pPr>
              <a:defRPr/>
            </a:lvl1pPr>
          </a:lstStyle>
          <a:p>
            <a:pPr>
              <a:defRPr/>
            </a:pPr>
            <a:endParaRPr lang="th-TH"/>
          </a:p>
        </p:txBody>
      </p:sp>
      <p:sp>
        <p:nvSpPr>
          <p:cNvPr id="6" name="Slide Number Placeholder 5"/>
          <p:cNvSpPr>
            <a:spLocks noGrp="1"/>
          </p:cNvSpPr>
          <p:nvPr>
            <p:ph type="sldNum" sz="quarter" idx="12"/>
          </p:nvPr>
        </p:nvSpPr>
        <p:spPr/>
        <p:txBody>
          <a:bodyPr/>
          <a:lstStyle>
            <a:lvl1pPr>
              <a:defRPr/>
            </a:lvl1pPr>
          </a:lstStyle>
          <a:p>
            <a:pPr>
              <a:defRPr/>
            </a:pPr>
            <a:fld id="{D2C9155C-ED00-43CA-B81C-06905D5EB9FD}" type="slidenum">
              <a:rPr lang="th-TH"/>
              <a:pPr>
                <a:defRPr/>
              </a:pPr>
              <a:t>‹#›</a:t>
            </a:fld>
            <a:endParaRPr lang="th-T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Date Placeholder 3"/>
          <p:cNvSpPr>
            <a:spLocks noGrp="1"/>
          </p:cNvSpPr>
          <p:nvPr>
            <p:ph type="dt" sz="half" idx="10"/>
          </p:nvPr>
        </p:nvSpPr>
        <p:spPr/>
        <p:txBody>
          <a:bodyPr/>
          <a:lstStyle>
            <a:lvl1pPr>
              <a:defRPr/>
            </a:lvl1pPr>
          </a:lstStyle>
          <a:p>
            <a:pPr>
              <a:defRPr/>
            </a:pPr>
            <a:fld id="{487C1AE2-6E61-4B40-B04B-D167B322205C}" type="datetimeFigureOut">
              <a:rPr lang="th-TH"/>
              <a:pPr>
                <a:defRPr/>
              </a:pPr>
              <a:t>23/04/54</a:t>
            </a:fld>
            <a:endParaRPr lang="th-TH"/>
          </a:p>
        </p:txBody>
      </p:sp>
      <p:sp>
        <p:nvSpPr>
          <p:cNvPr id="6" name="Footer Placeholder 4"/>
          <p:cNvSpPr>
            <a:spLocks noGrp="1"/>
          </p:cNvSpPr>
          <p:nvPr>
            <p:ph type="ftr" sz="quarter" idx="11"/>
          </p:nvPr>
        </p:nvSpPr>
        <p:spPr/>
        <p:txBody>
          <a:bodyPr/>
          <a:lstStyle>
            <a:lvl1pPr>
              <a:defRPr/>
            </a:lvl1pPr>
          </a:lstStyle>
          <a:p>
            <a:pPr>
              <a:defRPr/>
            </a:pPr>
            <a:endParaRPr lang="th-TH"/>
          </a:p>
        </p:txBody>
      </p:sp>
      <p:sp>
        <p:nvSpPr>
          <p:cNvPr id="7" name="Slide Number Placeholder 5"/>
          <p:cNvSpPr>
            <a:spLocks noGrp="1"/>
          </p:cNvSpPr>
          <p:nvPr>
            <p:ph type="sldNum" sz="quarter" idx="12"/>
          </p:nvPr>
        </p:nvSpPr>
        <p:spPr/>
        <p:txBody>
          <a:bodyPr/>
          <a:lstStyle>
            <a:lvl1pPr>
              <a:defRPr/>
            </a:lvl1pPr>
          </a:lstStyle>
          <a:p>
            <a:pPr>
              <a:defRPr/>
            </a:pPr>
            <a:fld id="{8C69699A-630B-4D34-B71F-4C832E58E327}" type="slidenum">
              <a:rPr lang="th-TH"/>
              <a:pPr>
                <a:defRPr/>
              </a:pPr>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Date Placeholder 3"/>
          <p:cNvSpPr>
            <a:spLocks noGrp="1"/>
          </p:cNvSpPr>
          <p:nvPr>
            <p:ph type="dt" sz="half" idx="10"/>
          </p:nvPr>
        </p:nvSpPr>
        <p:spPr/>
        <p:txBody>
          <a:bodyPr/>
          <a:lstStyle>
            <a:lvl1pPr>
              <a:defRPr/>
            </a:lvl1pPr>
          </a:lstStyle>
          <a:p>
            <a:pPr>
              <a:defRPr/>
            </a:pPr>
            <a:fld id="{0E23A4B3-CF30-4803-9BA2-97D9A0BDA3AE}" type="datetimeFigureOut">
              <a:rPr lang="th-TH"/>
              <a:pPr>
                <a:defRPr/>
              </a:pPr>
              <a:t>23/04/54</a:t>
            </a:fld>
            <a:endParaRPr lang="th-TH"/>
          </a:p>
        </p:txBody>
      </p:sp>
      <p:sp>
        <p:nvSpPr>
          <p:cNvPr id="8" name="Footer Placeholder 4"/>
          <p:cNvSpPr>
            <a:spLocks noGrp="1"/>
          </p:cNvSpPr>
          <p:nvPr>
            <p:ph type="ftr" sz="quarter" idx="11"/>
          </p:nvPr>
        </p:nvSpPr>
        <p:spPr/>
        <p:txBody>
          <a:bodyPr/>
          <a:lstStyle>
            <a:lvl1pPr>
              <a:defRPr/>
            </a:lvl1pPr>
          </a:lstStyle>
          <a:p>
            <a:pPr>
              <a:defRPr/>
            </a:pPr>
            <a:endParaRPr lang="th-TH"/>
          </a:p>
        </p:txBody>
      </p:sp>
      <p:sp>
        <p:nvSpPr>
          <p:cNvPr id="9" name="Slide Number Placeholder 5"/>
          <p:cNvSpPr>
            <a:spLocks noGrp="1"/>
          </p:cNvSpPr>
          <p:nvPr>
            <p:ph type="sldNum" sz="quarter" idx="12"/>
          </p:nvPr>
        </p:nvSpPr>
        <p:spPr/>
        <p:txBody>
          <a:bodyPr/>
          <a:lstStyle>
            <a:lvl1pPr>
              <a:defRPr/>
            </a:lvl1pPr>
          </a:lstStyle>
          <a:p>
            <a:pPr>
              <a:defRPr/>
            </a:pPr>
            <a:fld id="{FA0F9DFA-A517-424D-B8E5-AAB1DF2E16E0}" type="slidenum">
              <a:rPr lang="th-TH"/>
              <a:pPr>
                <a:defRPr/>
              </a:pPr>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Date Placeholder 3"/>
          <p:cNvSpPr>
            <a:spLocks noGrp="1"/>
          </p:cNvSpPr>
          <p:nvPr>
            <p:ph type="dt" sz="half" idx="10"/>
          </p:nvPr>
        </p:nvSpPr>
        <p:spPr/>
        <p:txBody>
          <a:bodyPr/>
          <a:lstStyle>
            <a:lvl1pPr>
              <a:defRPr/>
            </a:lvl1pPr>
          </a:lstStyle>
          <a:p>
            <a:pPr>
              <a:defRPr/>
            </a:pPr>
            <a:fld id="{3D34F43F-8195-4A3A-87DB-7F99ADA16806}" type="datetimeFigureOut">
              <a:rPr lang="th-TH"/>
              <a:pPr>
                <a:defRPr/>
              </a:pPr>
              <a:t>23/04/54</a:t>
            </a:fld>
            <a:endParaRPr lang="th-TH"/>
          </a:p>
        </p:txBody>
      </p:sp>
      <p:sp>
        <p:nvSpPr>
          <p:cNvPr id="4" name="Footer Placeholder 4"/>
          <p:cNvSpPr>
            <a:spLocks noGrp="1"/>
          </p:cNvSpPr>
          <p:nvPr>
            <p:ph type="ftr" sz="quarter" idx="11"/>
          </p:nvPr>
        </p:nvSpPr>
        <p:spPr/>
        <p:txBody>
          <a:bodyPr/>
          <a:lstStyle>
            <a:lvl1pPr>
              <a:defRPr/>
            </a:lvl1pPr>
          </a:lstStyle>
          <a:p>
            <a:pPr>
              <a:defRPr/>
            </a:pPr>
            <a:endParaRPr lang="th-TH"/>
          </a:p>
        </p:txBody>
      </p:sp>
      <p:sp>
        <p:nvSpPr>
          <p:cNvPr id="5" name="Slide Number Placeholder 5"/>
          <p:cNvSpPr>
            <a:spLocks noGrp="1"/>
          </p:cNvSpPr>
          <p:nvPr>
            <p:ph type="sldNum" sz="quarter" idx="12"/>
          </p:nvPr>
        </p:nvSpPr>
        <p:spPr/>
        <p:txBody>
          <a:bodyPr/>
          <a:lstStyle>
            <a:lvl1pPr>
              <a:defRPr/>
            </a:lvl1pPr>
          </a:lstStyle>
          <a:p>
            <a:pPr>
              <a:defRPr/>
            </a:pPr>
            <a:fld id="{68C9B6A3-4F94-474A-9299-CD6E39FA6185}" type="slidenum">
              <a:rPr lang="th-TH"/>
              <a:pPr>
                <a:defRPr/>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616B0F-7EFD-4B5E-813E-4FDF6464306E}" type="datetimeFigureOut">
              <a:rPr lang="th-TH"/>
              <a:pPr>
                <a:defRPr/>
              </a:pPr>
              <a:t>23/04/54</a:t>
            </a:fld>
            <a:endParaRPr lang="th-TH"/>
          </a:p>
        </p:txBody>
      </p:sp>
      <p:sp>
        <p:nvSpPr>
          <p:cNvPr id="3" name="Footer Placeholder 4"/>
          <p:cNvSpPr>
            <a:spLocks noGrp="1"/>
          </p:cNvSpPr>
          <p:nvPr>
            <p:ph type="ftr" sz="quarter" idx="11"/>
          </p:nvPr>
        </p:nvSpPr>
        <p:spPr/>
        <p:txBody>
          <a:bodyPr/>
          <a:lstStyle>
            <a:lvl1pPr>
              <a:defRPr/>
            </a:lvl1pPr>
          </a:lstStyle>
          <a:p>
            <a:pPr>
              <a:defRPr/>
            </a:pPr>
            <a:endParaRPr lang="th-TH"/>
          </a:p>
        </p:txBody>
      </p:sp>
      <p:sp>
        <p:nvSpPr>
          <p:cNvPr id="4" name="Slide Number Placeholder 5"/>
          <p:cNvSpPr>
            <a:spLocks noGrp="1"/>
          </p:cNvSpPr>
          <p:nvPr>
            <p:ph type="sldNum" sz="quarter" idx="12"/>
          </p:nvPr>
        </p:nvSpPr>
        <p:spPr/>
        <p:txBody>
          <a:bodyPr/>
          <a:lstStyle>
            <a:lvl1pPr>
              <a:defRPr/>
            </a:lvl1pPr>
          </a:lstStyle>
          <a:p>
            <a:pPr>
              <a:defRPr/>
            </a:pPr>
            <a:fld id="{A433E4F4-71E1-4500-9F6E-26A38AE545D2}" type="slidenum">
              <a:rPr lang="th-TH"/>
              <a:pPr>
                <a:defRPr/>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D36D844-2189-4F95-B221-6B20E3AB7C85}" type="datetimeFigureOut">
              <a:rPr lang="th-TH"/>
              <a:pPr>
                <a:defRPr/>
              </a:pPr>
              <a:t>23/04/54</a:t>
            </a:fld>
            <a:endParaRPr lang="th-TH"/>
          </a:p>
        </p:txBody>
      </p:sp>
      <p:sp>
        <p:nvSpPr>
          <p:cNvPr id="6" name="Footer Placeholder 4"/>
          <p:cNvSpPr>
            <a:spLocks noGrp="1"/>
          </p:cNvSpPr>
          <p:nvPr>
            <p:ph type="ftr" sz="quarter" idx="11"/>
          </p:nvPr>
        </p:nvSpPr>
        <p:spPr/>
        <p:txBody>
          <a:bodyPr/>
          <a:lstStyle>
            <a:lvl1pPr>
              <a:defRPr/>
            </a:lvl1pPr>
          </a:lstStyle>
          <a:p>
            <a:pPr>
              <a:defRPr/>
            </a:pPr>
            <a:endParaRPr lang="th-TH"/>
          </a:p>
        </p:txBody>
      </p:sp>
      <p:sp>
        <p:nvSpPr>
          <p:cNvPr id="7" name="Slide Number Placeholder 5"/>
          <p:cNvSpPr>
            <a:spLocks noGrp="1"/>
          </p:cNvSpPr>
          <p:nvPr>
            <p:ph type="sldNum" sz="quarter" idx="12"/>
          </p:nvPr>
        </p:nvSpPr>
        <p:spPr/>
        <p:txBody>
          <a:bodyPr/>
          <a:lstStyle>
            <a:lvl1pPr>
              <a:defRPr/>
            </a:lvl1pPr>
          </a:lstStyle>
          <a:p>
            <a:pPr>
              <a:defRPr/>
            </a:pPr>
            <a:fld id="{2C23F3E7-813E-485B-B8AB-4E9398257DE0}" type="slidenum">
              <a:rPr lang="th-TH"/>
              <a:pPr>
                <a:defRPr/>
              </a:pPr>
              <a:t>‹#›</a:t>
            </a:fld>
            <a:endParaRPr lang="th-T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h-TH"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3FA0F5-B878-4C8E-A2DE-7F0FAB1BEBDA}" type="datetimeFigureOut">
              <a:rPr lang="th-TH"/>
              <a:pPr>
                <a:defRPr/>
              </a:pPr>
              <a:t>23/04/54</a:t>
            </a:fld>
            <a:endParaRPr lang="th-TH"/>
          </a:p>
        </p:txBody>
      </p:sp>
      <p:sp>
        <p:nvSpPr>
          <p:cNvPr id="6" name="Footer Placeholder 4"/>
          <p:cNvSpPr>
            <a:spLocks noGrp="1"/>
          </p:cNvSpPr>
          <p:nvPr>
            <p:ph type="ftr" sz="quarter" idx="11"/>
          </p:nvPr>
        </p:nvSpPr>
        <p:spPr/>
        <p:txBody>
          <a:bodyPr/>
          <a:lstStyle>
            <a:lvl1pPr>
              <a:defRPr/>
            </a:lvl1pPr>
          </a:lstStyle>
          <a:p>
            <a:pPr>
              <a:defRPr/>
            </a:pPr>
            <a:endParaRPr lang="th-TH"/>
          </a:p>
        </p:txBody>
      </p:sp>
      <p:sp>
        <p:nvSpPr>
          <p:cNvPr id="7" name="Slide Number Placeholder 5"/>
          <p:cNvSpPr>
            <a:spLocks noGrp="1"/>
          </p:cNvSpPr>
          <p:nvPr>
            <p:ph type="sldNum" sz="quarter" idx="12"/>
          </p:nvPr>
        </p:nvSpPr>
        <p:spPr/>
        <p:txBody>
          <a:bodyPr/>
          <a:lstStyle>
            <a:lvl1pPr>
              <a:defRPr/>
            </a:lvl1pPr>
          </a:lstStyle>
          <a:p>
            <a:pPr>
              <a:defRPr/>
            </a:pPr>
            <a:fld id="{F068C2D6-6220-4B2D-B212-2A442E7CD6B5}" type="slidenum">
              <a:rPr lang="th-TH"/>
              <a:pPr>
                <a:defRPr/>
              </a:pPr>
              <a:t>‹#›</a:t>
            </a:fld>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th-TH"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694934D-48C4-468C-8754-7D23DD8BB1F9}" type="datetimeFigureOut">
              <a:rPr lang="th-TH"/>
              <a:pPr>
                <a:defRPr/>
              </a:pPr>
              <a:t>23/04/54</a:t>
            </a:fld>
            <a:endParaRPr lang="th-T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h-T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6623C13-D816-4E70-BE9B-E1BEFB7B7AA1}" type="slidenum">
              <a:rPr lang="th-TH"/>
              <a:pPr>
                <a:defRPr/>
              </a:pPr>
              <a:t>‹#›</a:t>
            </a:fld>
            <a:endParaRPr lang="th-T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cs typeface="Angsana New" pitchFamily="18" charset="-34"/>
        </a:defRPr>
      </a:lvl2pPr>
      <a:lvl3pPr algn="ctr" rtl="0" fontAlgn="base">
        <a:spcBef>
          <a:spcPct val="0"/>
        </a:spcBef>
        <a:spcAft>
          <a:spcPct val="0"/>
        </a:spcAft>
        <a:defRPr sz="4400">
          <a:solidFill>
            <a:schemeClr val="tx1"/>
          </a:solidFill>
          <a:latin typeface="Calibri" pitchFamily="34" charset="0"/>
          <a:cs typeface="Angsana New" pitchFamily="18" charset="-34"/>
        </a:defRPr>
      </a:lvl3pPr>
      <a:lvl4pPr algn="ctr" rtl="0" fontAlgn="base">
        <a:spcBef>
          <a:spcPct val="0"/>
        </a:spcBef>
        <a:spcAft>
          <a:spcPct val="0"/>
        </a:spcAft>
        <a:defRPr sz="4400">
          <a:solidFill>
            <a:schemeClr val="tx1"/>
          </a:solidFill>
          <a:latin typeface="Calibri" pitchFamily="34" charset="0"/>
          <a:cs typeface="Angsana New" pitchFamily="18" charset="-34"/>
        </a:defRPr>
      </a:lvl4pPr>
      <a:lvl5pPr algn="ctr" rtl="0" fontAlgn="base">
        <a:spcBef>
          <a:spcPct val="0"/>
        </a:spcBef>
        <a:spcAft>
          <a:spcPct val="0"/>
        </a:spcAft>
        <a:defRPr sz="4400">
          <a:solidFill>
            <a:schemeClr val="tx1"/>
          </a:solidFill>
          <a:latin typeface="Calibri" pitchFamily="34" charset="0"/>
          <a:cs typeface="Angsana New" pitchFamily="18" charset="-34"/>
        </a:defRPr>
      </a:lvl5pPr>
      <a:lvl6pPr marL="457200" algn="ctr" rtl="0" fontAlgn="base">
        <a:spcBef>
          <a:spcPct val="0"/>
        </a:spcBef>
        <a:spcAft>
          <a:spcPct val="0"/>
        </a:spcAft>
        <a:defRPr sz="4400">
          <a:solidFill>
            <a:schemeClr val="tx1"/>
          </a:solidFill>
          <a:latin typeface="Calibri" pitchFamily="34" charset="0"/>
          <a:cs typeface="Angsana New" pitchFamily="18" charset="-34"/>
        </a:defRPr>
      </a:lvl6pPr>
      <a:lvl7pPr marL="914400" algn="ctr" rtl="0" fontAlgn="base">
        <a:spcBef>
          <a:spcPct val="0"/>
        </a:spcBef>
        <a:spcAft>
          <a:spcPct val="0"/>
        </a:spcAft>
        <a:defRPr sz="4400">
          <a:solidFill>
            <a:schemeClr val="tx1"/>
          </a:solidFill>
          <a:latin typeface="Calibri" pitchFamily="34" charset="0"/>
          <a:cs typeface="Angsana New" pitchFamily="18" charset="-34"/>
        </a:defRPr>
      </a:lvl7pPr>
      <a:lvl8pPr marL="1371600" algn="ctr" rtl="0" fontAlgn="base">
        <a:spcBef>
          <a:spcPct val="0"/>
        </a:spcBef>
        <a:spcAft>
          <a:spcPct val="0"/>
        </a:spcAft>
        <a:defRPr sz="4400">
          <a:solidFill>
            <a:schemeClr val="tx1"/>
          </a:solidFill>
          <a:latin typeface="Calibri" pitchFamily="34" charset="0"/>
          <a:cs typeface="Angsana New" pitchFamily="18" charset="-34"/>
        </a:defRPr>
      </a:lvl8pPr>
      <a:lvl9pPr marL="1828800" algn="ctr" rtl="0" fontAlgn="base">
        <a:spcBef>
          <a:spcPct val="0"/>
        </a:spcBef>
        <a:spcAft>
          <a:spcPct val="0"/>
        </a:spcAft>
        <a:defRPr sz="4400">
          <a:solidFill>
            <a:schemeClr val="tx1"/>
          </a:solidFill>
          <a:latin typeface="Calibri" pitchFamily="34" charset="0"/>
          <a:cs typeface="Angsana New" pitchFamily="18" charset="-34"/>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204864"/>
          </a:xfr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ormAutofit/>
            <a:scene3d>
              <a:camera prst="orthographicFront"/>
              <a:lightRig rig="soft" dir="t">
                <a:rot lat="0" lon="0" rev="10800000"/>
              </a:lightRig>
            </a:scene3d>
            <a:sp3d>
              <a:bevelT w="27940" h="12700"/>
              <a:contourClr>
                <a:srgbClr val="DDDDDD"/>
              </a:contourClr>
            </a:sp3d>
          </a:bodyPr>
          <a:lstStyle/>
          <a:p>
            <a:pPr fontAlgn="auto">
              <a:spcAft>
                <a:spcPts val="0"/>
              </a:spcAft>
              <a:defRPr/>
            </a:pPr>
            <a:r>
              <a:rPr lang="en-US" sz="3600" b="1" spc="150" dirty="0" smtClean="0">
                <a:ln w="11430"/>
                <a:solidFill>
                  <a:srgbClr val="F8F8F8"/>
                </a:solidFill>
                <a:effectLst>
                  <a:outerShdw blurRad="25400" algn="tl" rotWithShape="0">
                    <a:srgbClr val="000000">
                      <a:alpha val="43000"/>
                    </a:srgbClr>
                  </a:outerShdw>
                </a:effectLst>
              </a:rPr>
              <a:t>THE ISAN FOREST MEDITATION TRADITION: </a:t>
            </a:r>
            <a:br>
              <a:rPr lang="en-US" sz="36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A PRAXIS OF MENTAL WELL-BEING </a:t>
            </a:r>
            <a:br>
              <a:rPr lang="en-US" sz="36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VIS-À-VIS GLOBAL RECOVERY</a:t>
            </a:r>
            <a:endParaRPr lang="th-TH" sz="3600" b="1" spc="150" dirty="0">
              <a:ln w="11430"/>
              <a:solidFill>
                <a:srgbClr val="F8F8F8"/>
              </a:solidFill>
              <a:effectLst>
                <a:outerShdw blurRad="25400" algn="tl" rotWithShape="0">
                  <a:srgbClr val="000000">
                    <a:alpha val="43000"/>
                  </a:srgbClr>
                </a:outerShdw>
              </a:effectLst>
            </a:endParaRPr>
          </a:p>
        </p:txBody>
      </p:sp>
      <p:pic>
        <p:nvPicPr>
          <p:cNvPr id="6" name="Picture 2" descr="C:\Documents and Settings\Administrator\Desktop\ดอกคูน.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0" y="1988840"/>
            <a:ext cx="9144000" cy="4869160"/>
          </a:xfrm>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xmlns="">
                <a:solidFill>
                  <a:srgbClr xmlns:mc="http://schemas.openxmlformats.org/markup-compatibility/2006" val="FFFFFF" mc:Ignorable=""/>
                </a:solidFill>
              </a14:hiddenFill>
            </a:ext>
          </a:extLst>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1075"/>
          </a:xfrm>
          <a:blipFill>
            <a:blip r:embed="rId2"/>
            <a:tile tx="0" ty="0" sx="100000" sy="100000" flip="none" algn="tl"/>
          </a:blipFill>
        </p:spPr>
        <p:txBody>
          <a:bodyPr rtlCol="0">
            <a:normAutofit/>
          </a:bodyPr>
          <a:lstStyle/>
          <a:p>
            <a:pPr fontAlgn="auto">
              <a:spcAft>
                <a:spcPts val="0"/>
              </a:spcAft>
              <a:defRPr/>
            </a:pPr>
            <a:r>
              <a:rPr lang="en-US" dirty="0" smtClean="0">
                <a:solidFill>
                  <a:schemeClr val="accent3">
                    <a:lumMod val="75000"/>
                  </a:schemeClr>
                </a:solidFill>
                <a:latin typeface="Britannic Bold" pitchFamily="34" charset="0"/>
              </a:rPr>
              <a:t>INSIDE THE MONASTERY</a:t>
            </a:r>
            <a:endParaRPr lang="th-TH" dirty="0">
              <a:solidFill>
                <a:schemeClr val="accent3">
                  <a:lumMod val="75000"/>
                </a:schemeClr>
              </a:solidFill>
              <a:latin typeface="Britannic Bold" pitchFamily="34" charset="0"/>
            </a:endParaRPr>
          </a:p>
        </p:txBody>
      </p:sp>
      <p:pic>
        <p:nvPicPr>
          <p:cNvPr id="11267" name="Picture 2"/>
          <p:cNvPicPr>
            <a:picLocks noGrp="1" noChangeAspect="1" noChangeArrowheads="1"/>
          </p:cNvPicPr>
          <p:nvPr>
            <p:ph idx="1"/>
          </p:nvPr>
        </p:nvPicPr>
        <p:blipFill>
          <a:blip r:embed="rId3"/>
          <a:srcRect/>
          <a:stretch>
            <a:fillRect/>
          </a:stretch>
        </p:blipFill>
        <p:spPr>
          <a:xfrm>
            <a:off x="0" y="981075"/>
            <a:ext cx="9144000" cy="587692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5538"/>
          </a:xfrm>
          <a:blipFill>
            <a:blip r:embed="rId2"/>
            <a:tile tx="0" ty="0" sx="100000" sy="100000" flip="none" algn="tl"/>
          </a:blipFill>
        </p:spPr>
        <p:txBody>
          <a:bodyPr rtlCol="0">
            <a:normAutofit/>
          </a:bodyPr>
          <a:lstStyle/>
          <a:p>
            <a:pPr fontAlgn="auto">
              <a:spcAft>
                <a:spcPts val="0"/>
              </a:spcAft>
              <a:defRPr/>
            </a:pPr>
            <a:r>
              <a:rPr lang="en-US" dirty="0" smtClean="0">
                <a:solidFill>
                  <a:schemeClr val="accent5">
                    <a:lumMod val="75000"/>
                  </a:schemeClr>
                </a:solidFill>
                <a:latin typeface="Accidental Presidency" pitchFamily="2" charset="0"/>
              </a:rPr>
              <a:t>THE MUSEUM AT WAT NONG PA PONG</a:t>
            </a:r>
            <a:endParaRPr lang="th-TH" dirty="0">
              <a:solidFill>
                <a:schemeClr val="accent5">
                  <a:lumMod val="75000"/>
                </a:schemeClr>
              </a:solidFill>
              <a:latin typeface="Accidental Presidency" pitchFamily="2" charset="0"/>
            </a:endParaRPr>
          </a:p>
        </p:txBody>
      </p:sp>
      <p:sp>
        <p:nvSpPr>
          <p:cNvPr id="12291" name="Content Placeholder 2"/>
          <p:cNvSpPr>
            <a:spLocks noGrp="1"/>
          </p:cNvSpPr>
          <p:nvPr>
            <p:ph idx="1"/>
          </p:nvPr>
        </p:nvSpPr>
        <p:spPr/>
        <p:txBody>
          <a:bodyPr/>
          <a:lstStyle/>
          <a:p>
            <a:endParaRPr lang="th-TH" smtClean="0"/>
          </a:p>
        </p:txBody>
      </p:sp>
      <p:pic>
        <p:nvPicPr>
          <p:cNvPr id="12292" name="Picture 2"/>
          <p:cNvPicPr>
            <a:picLocks noChangeAspect="1" noChangeArrowheads="1"/>
          </p:cNvPicPr>
          <p:nvPr/>
        </p:nvPicPr>
        <p:blipFill>
          <a:blip r:embed="rId3"/>
          <a:srcRect/>
          <a:stretch>
            <a:fillRect/>
          </a:stretch>
        </p:blipFill>
        <p:spPr bwMode="auto">
          <a:xfrm>
            <a:off x="0" y="1125538"/>
            <a:ext cx="9144000" cy="5732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1">
            <a:schemeClr val="dk1"/>
          </a:lnRef>
          <a:fillRef idx="2">
            <a:schemeClr val="dk1"/>
          </a:fillRef>
          <a:effectRef idx="1">
            <a:schemeClr val="dk1"/>
          </a:effectRef>
          <a:fontRef idx="minor">
            <a:schemeClr val="dk1"/>
          </a:fontRef>
        </p:style>
        <p:txBody>
          <a:bodyPr rtlCol="0">
            <a:normAutofit fontScale="90000"/>
          </a:bodyPr>
          <a:lstStyle/>
          <a:p>
            <a:pPr fontAlgn="auto">
              <a:spcAft>
                <a:spcPts val="0"/>
              </a:spcAft>
              <a:defRPr/>
            </a:pPr>
            <a:r>
              <a:rPr lang="en-US" b="1" dirty="0" smtClean="0"/>
              <a:t/>
            </a:r>
            <a:br>
              <a:rPr lang="en-US" b="1" dirty="0" smtClean="0"/>
            </a:br>
            <a:r>
              <a:rPr lang="en-US" b="1" dirty="0" smtClean="0"/>
              <a:t>At </a:t>
            </a:r>
            <a:r>
              <a:rPr lang="en-US" b="1" dirty="0"/>
              <a:t>the </a:t>
            </a:r>
            <a:r>
              <a:rPr lang="en-US" b="1" dirty="0" err="1"/>
              <a:t>ethico</a:t>
            </a:r>
            <a:r>
              <a:rPr lang="en-US" b="1" dirty="0"/>
              <a:t>-spiritual level </a:t>
            </a:r>
            <a:r>
              <a:rPr lang="en-US" dirty="0"/>
              <a:t/>
            </a:r>
            <a:br>
              <a:rPr lang="en-US" dirty="0"/>
            </a:br>
            <a:endParaRPr lang="th-TH" dirty="0"/>
          </a:p>
        </p:txBody>
      </p:sp>
      <p:sp>
        <p:nvSpPr>
          <p:cNvPr id="4" name="Content Placeholder 3"/>
          <p:cNvSpPr>
            <a:spLocks noGrp="1"/>
          </p:cNvSpPr>
          <p:nvPr>
            <p:ph idx="1"/>
          </p:nvPr>
        </p:nvSpPr>
        <p:spPr>
          <a:xfrm>
            <a:off x="0" y="1412875"/>
            <a:ext cx="9144000" cy="5445125"/>
          </a:xfrm>
        </p:spPr>
        <p:style>
          <a:lnRef idx="1">
            <a:schemeClr val="accent1"/>
          </a:lnRef>
          <a:fillRef idx="2">
            <a:schemeClr val="accent1"/>
          </a:fillRef>
          <a:effectRef idx="1">
            <a:schemeClr val="accent1"/>
          </a:effectRef>
          <a:fontRef idx="minor">
            <a:schemeClr val="dk1"/>
          </a:fontRef>
        </p:style>
        <p:txBody>
          <a:bodyPr rtlCol="0">
            <a:normAutofit/>
          </a:bodyPr>
          <a:lstStyle/>
          <a:p>
            <a:pPr fontAlgn="auto">
              <a:spcAft>
                <a:spcPts val="0"/>
              </a:spcAft>
              <a:defRPr/>
            </a:pPr>
            <a:endParaRPr lang="en-US" b="1" i="1" dirty="0" smtClean="0"/>
          </a:p>
          <a:p>
            <a:pPr marL="0" indent="0" fontAlgn="auto">
              <a:spcAft>
                <a:spcPts val="0"/>
              </a:spcAft>
              <a:buFont typeface="Arial" pitchFamily="34" charset="0"/>
              <a:buNone/>
              <a:defRPr/>
            </a:pPr>
            <a:r>
              <a:rPr lang="en-US" b="1" i="1" dirty="0"/>
              <a:t> </a:t>
            </a:r>
            <a:r>
              <a:rPr lang="en-US" b="1" i="1" dirty="0" smtClean="0"/>
              <a:t>      • The </a:t>
            </a:r>
            <a:r>
              <a:rPr lang="en-US" b="1" i="1" dirty="0"/>
              <a:t>mind is free from </a:t>
            </a:r>
            <a:r>
              <a:rPr lang="en-US" b="1" i="1" dirty="0" smtClean="0"/>
              <a:t>defilements</a:t>
            </a:r>
          </a:p>
          <a:p>
            <a:pPr fontAlgn="auto">
              <a:spcAft>
                <a:spcPts val="0"/>
              </a:spcAft>
              <a:defRPr/>
            </a:pPr>
            <a:endParaRPr lang="en-US" b="1" i="1" dirty="0" smtClean="0"/>
          </a:p>
          <a:p>
            <a:pPr marL="0" indent="0" fontAlgn="auto">
              <a:spcAft>
                <a:spcPts val="0"/>
              </a:spcAft>
              <a:buFont typeface="Arial" pitchFamily="34" charset="0"/>
              <a:buNone/>
              <a:defRPr/>
            </a:pPr>
            <a:r>
              <a:rPr lang="en-US" b="1" i="1" dirty="0"/>
              <a:t> </a:t>
            </a:r>
            <a:r>
              <a:rPr lang="en-US" b="1" i="1" dirty="0" smtClean="0"/>
              <a:t>      • </a:t>
            </a:r>
            <a:r>
              <a:rPr lang="en-US" b="1" i="1" dirty="0"/>
              <a:t>Morality is established on a firm </a:t>
            </a:r>
            <a:r>
              <a:rPr lang="en-US" b="1" i="1" dirty="0" smtClean="0"/>
              <a:t>footing</a:t>
            </a:r>
          </a:p>
          <a:p>
            <a:pPr fontAlgn="auto">
              <a:spcAft>
                <a:spcPts val="0"/>
              </a:spcAft>
              <a:defRPr/>
            </a:pPr>
            <a:endParaRPr lang="en-US" b="1" i="1" dirty="0" smtClean="0"/>
          </a:p>
          <a:p>
            <a:pPr marL="0" indent="0" fontAlgn="auto">
              <a:spcAft>
                <a:spcPts val="0"/>
              </a:spcAft>
              <a:buFont typeface="Arial" pitchFamily="34" charset="0"/>
              <a:buNone/>
              <a:defRPr/>
            </a:pPr>
            <a:r>
              <a:rPr lang="en-US" b="1" i="1" dirty="0"/>
              <a:t> </a:t>
            </a:r>
            <a:r>
              <a:rPr lang="en-US" b="1" i="1" dirty="0" smtClean="0"/>
              <a:t>      • </a:t>
            </a:r>
            <a:r>
              <a:rPr lang="en-US" b="1" i="1" dirty="0"/>
              <a:t>The mind becomes non-confrontational</a:t>
            </a:r>
            <a:endParaRPr lang="th-TH"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1">
            <a:schemeClr val="dk1"/>
          </a:lnRef>
          <a:fillRef idx="2">
            <a:schemeClr val="dk1"/>
          </a:fillRef>
          <a:effectRef idx="1">
            <a:schemeClr val="dk1"/>
          </a:effectRef>
          <a:fontRef idx="minor">
            <a:schemeClr val="dk1"/>
          </a:fontRef>
        </p:style>
        <p:txBody>
          <a:bodyPr rtlCol="0">
            <a:normAutofit fontScale="90000"/>
          </a:bodyPr>
          <a:lstStyle/>
          <a:p>
            <a:pPr fontAlgn="auto">
              <a:spcAft>
                <a:spcPts val="0"/>
              </a:spcAft>
              <a:defRPr/>
            </a:pPr>
            <a:r>
              <a:rPr lang="en-US" b="1" dirty="0" smtClean="0"/>
              <a:t/>
            </a:r>
            <a:br>
              <a:rPr lang="en-US" b="1" dirty="0" smtClean="0"/>
            </a:br>
            <a:r>
              <a:rPr lang="en-US" b="1" dirty="0" smtClean="0"/>
              <a:t>At </a:t>
            </a:r>
            <a:r>
              <a:rPr lang="en-US" b="1" dirty="0"/>
              <a:t>the psychological level </a:t>
            </a:r>
            <a:r>
              <a:rPr lang="en-US" dirty="0"/>
              <a:t/>
            </a:r>
            <a:br>
              <a:rPr lang="en-US" dirty="0"/>
            </a:br>
            <a:endParaRPr lang="th-TH" dirty="0"/>
          </a:p>
        </p:txBody>
      </p:sp>
      <p:sp>
        <p:nvSpPr>
          <p:cNvPr id="3" name="Content Placeholder 2"/>
          <p:cNvSpPr>
            <a:spLocks noGrp="1"/>
          </p:cNvSpPr>
          <p:nvPr>
            <p:ph idx="1"/>
          </p:nvPr>
        </p:nvSpPr>
        <p:spPr>
          <a:xfrm>
            <a:off x="0" y="1412875"/>
            <a:ext cx="9144000" cy="5445125"/>
          </a:xfrm>
        </p:spPr>
        <p:style>
          <a:lnRef idx="1">
            <a:schemeClr val="accent5"/>
          </a:lnRef>
          <a:fillRef idx="2">
            <a:schemeClr val="accent5"/>
          </a:fillRef>
          <a:effectRef idx="1">
            <a:schemeClr val="accent5"/>
          </a:effectRef>
          <a:fontRef idx="minor">
            <a:schemeClr val="dk1"/>
          </a:fontRef>
        </p:style>
        <p:txBody>
          <a:bodyPr rtlCol="0">
            <a:normAutofit/>
          </a:bodyPr>
          <a:lstStyle/>
          <a:p>
            <a:pPr fontAlgn="auto">
              <a:spcAft>
                <a:spcPts val="0"/>
              </a:spcAft>
              <a:defRPr/>
            </a:pPr>
            <a:endParaRPr lang="en-US" b="1" i="1" dirty="0" smtClean="0"/>
          </a:p>
          <a:p>
            <a:pPr fontAlgn="auto">
              <a:spcAft>
                <a:spcPts val="0"/>
              </a:spcAft>
              <a:defRPr/>
            </a:pPr>
            <a:r>
              <a:rPr lang="en-US" b="1" i="1" dirty="0" smtClean="0"/>
              <a:t>The </a:t>
            </a:r>
            <a:r>
              <a:rPr lang="en-US" b="1" i="1" dirty="0"/>
              <a:t>mind is enriched by the flow of positive </a:t>
            </a:r>
            <a:r>
              <a:rPr lang="en-US" b="1" i="1" dirty="0" smtClean="0"/>
              <a:t>emotions</a:t>
            </a:r>
          </a:p>
          <a:p>
            <a:pPr fontAlgn="auto">
              <a:spcAft>
                <a:spcPts val="0"/>
              </a:spcAft>
              <a:defRPr/>
            </a:pPr>
            <a:endParaRPr lang="en-US" b="1" i="1" dirty="0" smtClean="0"/>
          </a:p>
          <a:p>
            <a:pPr fontAlgn="auto">
              <a:spcAft>
                <a:spcPts val="0"/>
              </a:spcAft>
              <a:defRPr/>
            </a:pPr>
            <a:r>
              <a:rPr lang="en-US" b="1" i="1" dirty="0"/>
              <a:t>The mind is non-reactionary to adverse </a:t>
            </a:r>
            <a:r>
              <a:rPr lang="en-US" b="1" i="1" dirty="0" smtClean="0"/>
              <a:t>elements</a:t>
            </a:r>
          </a:p>
          <a:p>
            <a:pPr fontAlgn="auto">
              <a:spcAft>
                <a:spcPts val="0"/>
              </a:spcAft>
              <a:defRPr/>
            </a:pPr>
            <a:endParaRPr lang="en-US" b="1" i="1" dirty="0" smtClean="0"/>
          </a:p>
          <a:p>
            <a:pPr fontAlgn="auto">
              <a:spcAft>
                <a:spcPts val="0"/>
              </a:spcAft>
              <a:defRPr/>
            </a:pPr>
            <a:r>
              <a:rPr lang="en-US" b="1" i="1" dirty="0"/>
              <a:t>Non self-destructive and infusion of inspirational joy</a:t>
            </a:r>
            <a:endParaRPr lang="th-TH"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5538"/>
          </a:xfrm>
        </p:spPr>
        <p:style>
          <a:lnRef idx="1">
            <a:schemeClr val="accent4"/>
          </a:lnRef>
          <a:fillRef idx="2">
            <a:schemeClr val="accent4"/>
          </a:fillRef>
          <a:effectRef idx="1">
            <a:schemeClr val="accent4"/>
          </a:effectRef>
          <a:fontRef idx="minor">
            <a:schemeClr val="dk1"/>
          </a:fontRef>
        </p:style>
        <p:txBody>
          <a:bodyPr rtlCol="0">
            <a:normAutofit fontScale="90000"/>
          </a:bodyPr>
          <a:lstStyle/>
          <a:p>
            <a:pPr fontAlgn="auto">
              <a:spcAft>
                <a:spcPts val="0"/>
              </a:spcAft>
              <a:defRPr/>
            </a:pPr>
            <a:r>
              <a:rPr lang="en-US" b="1" dirty="0" smtClean="0"/>
              <a:t/>
            </a:r>
            <a:br>
              <a:rPr lang="en-US" b="1" dirty="0" smtClean="0"/>
            </a:br>
            <a:r>
              <a:rPr lang="en-US" b="1" dirty="0" smtClean="0"/>
              <a:t>At </a:t>
            </a:r>
            <a:r>
              <a:rPr lang="en-US" b="1" dirty="0"/>
              <a:t>the contemplative level</a:t>
            </a:r>
            <a:r>
              <a:rPr lang="en-US" dirty="0"/>
              <a:t/>
            </a:r>
            <a:br>
              <a:rPr lang="en-US" dirty="0"/>
            </a:br>
            <a:endParaRPr lang="th-TH" dirty="0"/>
          </a:p>
        </p:txBody>
      </p:sp>
      <p:sp>
        <p:nvSpPr>
          <p:cNvPr id="3" name="Content Placeholder 2"/>
          <p:cNvSpPr>
            <a:spLocks noGrp="1"/>
          </p:cNvSpPr>
          <p:nvPr>
            <p:ph idx="1"/>
          </p:nvPr>
        </p:nvSpPr>
        <p:spPr>
          <a:xfrm>
            <a:off x="0" y="1125538"/>
            <a:ext cx="9144000" cy="5732462"/>
          </a:xfrm>
        </p:spPr>
        <p:style>
          <a:lnRef idx="1">
            <a:schemeClr val="accent6"/>
          </a:lnRef>
          <a:fillRef idx="2">
            <a:schemeClr val="accent6"/>
          </a:fillRef>
          <a:effectRef idx="1">
            <a:schemeClr val="accent6"/>
          </a:effectRef>
          <a:fontRef idx="minor">
            <a:schemeClr val="dk1"/>
          </a:fontRef>
        </p:style>
        <p:txBody>
          <a:bodyPr rtlCol="0">
            <a:normAutofit fontScale="92500" lnSpcReduction="10000"/>
          </a:bodyPr>
          <a:lstStyle/>
          <a:p>
            <a:pPr fontAlgn="auto">
              <a:spcAft>
                <a:spcPts val="0"/>
              </a:spcAft>
              <a:defRPr/>
            </a:pPr>
            <a:endParaRPr lang="en-US" b="1" i="1" dirty="0" smtClean="0"/>
          </a:p>
          <a:p>
            <a:pPr fontAlgn="auto">
              <a:spcAft>
                <a:spcPts val="0"/>
              </a:spcAft>
              <a:defRPr/>
            </a:pPr>
            <a:r>
              <a:rPr lang="en-US" b="1" i="1" dirty="0" smtClean="0"/>
              <a:t>The </a:t>
            </a:r>
            <a:r>
              <a:rPr lang="en-US" b="1" i="1" dirty="0"/>
              <a:t>mind comes to a state of </a:t>
            </a:r>
            <a:r>
              <a:rPr lang="en-US" b="1" i="1" dirty="0" smtClean="0"/>
              <a:t>equanimity</a:t>
            </a:r>
          </a:p>
          <a:p>
            <a:pPr fontAlgn="auto">
              <a:spcAft>
                <a:spcPts val="0"/>
              </a:spcAft>
              <a:defRPr/>
            </a:pPr>
            <a:endParaRPr lang="en-US" b="1" i="1" dirty="0" smtClean="0"/>
          </a:p>
          <a:p>
            <a:pPr fontAlgn="auto">
              <a:spcAft>
                <a:spcPts val="0"/>
              </a:spcAft>
              <a:defRPr/>
            </a:pPr>
            <a:r>
              <a:rPr lang="en-US" b="1" i="1" dirty="0"/>
              <a:t>The mind transcends the </a:t>
            </a:r>
            <a:r>
              <a:rPr lang="en-US" b="1" i="1" dirty="0" smtClean="0"/>
              <a:t>ego</a:t>
            </a:r>
          </a:p>
          <a:p>
            <a:pPr fontAlgn="auto">
              <a:spcAft>
                <a:spcPts val="0"/>
              </a:spcAft>
              <a:defRPr/>
            </a:pPr>
            <a:endParaRPr lang="en-US" b="1" i="1" dirty="0" smtClean="0"/>
          </a:p>
          <a:p>
            <a:pPr fontAlgn="auto">
              <a:spcAft>
                <a:spcPts val="0"/>
              </a:spcAft>
              <a:defRPr/>
            </a:pPr>
            <a:r>
              <a:rPr lang="en-US" b="1" i="1" dirty="0"/>
              <a:t>The mind transcends the state of functioning within oppositional </a:t>
            </a:r>
            <a:r>
              <a:rPr lang="en-US" b="1" i="1" dirty="0" smtClean="0"/>
              <a:t>polarities</a:t>
            </a:r>
          </a:p>
          <a:p>
            <a:pPr fontAlgn="auto">
              <a:spcAft>
                <a:spcPts val="0"/>
              </a:spcAft>
              <a:defRPr/>
            </a:pPr>
            <a:endParaRPr lang="en-US" b="1" i="1" dirty="0" smtClean="0"/>
          </a:p>
          <a:p>
            <a:pPr fontAlgn="auto">
              <a:spcAft>
                <a:spcPts val="0"/>
              </a:spcAft>
              <a:defRPr/>
            </a:pPr>
            <a:r>
              <a:rPr lang="en-US" b="1" i="1" dirty="0"/>
              <a:t>The mind develops non-attachment or </a:t>
            </a:r>
            <a:r>
              <a:rPr lang="en-US" b="1" i="1" dirty="0" smtClean="0"/>
              <a:t>non-clinging</a:t>
            </a:r>
          </a:p>
          <a:p>
            <a:pPr fontAlgn="auto">
              <a:spcAft>
                <a:spcPts val="0"/>
              </a:spcAft>
              <a:defRPr/>
            </a:pPr>
            <a:endParaRPr lang="en-US" b="1" i="1" dirty="0" smtClean="0"/>
          </a:p>
          <a:p>
            <a:pPr fontAlgn="auto">
              <a:spcAft>
                <a:spcPts val="0"/>
              </a:spcAft>
              <a:defRPr/>
            </a:pPr>
            <a:r>
              <a:rPr lang="en-US" b="1" i="1" dirty="0"/>
              <a:t>The mind is infused with the sublime states</a:t>
            </a:r>
            <a:endParaRPr lang="th-TH"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4"/>
          </a:lnRef>
          <a:fillRef idx="2">
            <a:schemeClr val="accent4"/>
          </a:fillRef>
          <a:effectRef idx="1">
            <a:schemeClr val="accent4"/>
          </a:effectRef>
          <a:fontRef idx="minor">
            <a:schemeClr val="dk1"/>
          </a:fontRef>
        </p:style>
        <p:txBody>
          <a:bodyPr rtlCol="0">
            <a:normAutofit/>
          </a:bodyPr>
          <a:lstStyle/>
          <a:p>
            <a:pPr fontAlgn="auto">
              <a:spcAft>
                <a:spcPts val="0"/>
              </a:spcAft>
              <a:defRPr/>
            </a:pPr>
            <a:endParaRPr lang="th-TH" dirty="0"/>
          </a:p>
        </p:txBody>
      </p:sp>
      <p:sp>
        <p:nvSpPr>
          <p:cNvPr id="4" name="Rectangle 3"/>
          <p:cNvSpPr/>
          <p:nvPr/>
        </p:nvSpPr>
        <p:spPr>
          <a:xfrm>
            <a:off x="755650" y="1125538"/>
            <a:ext cx="7777163" cy="4462462"/>
          </a:xfrm>
          <a:prstGeom prst="rect">
            <a:avLst/>
          </a:prstGeom>
        </p:spPr>
        <p:txBody>
          <a:bodyPr>
            <a:spAutoFit/>
          </a:bodyPr>
          <a:lstStyle/>
          <a:p>
            <a:pPr algn="just" fontAlgn="auto">
              <a:spcBef>
                <a:spcPts val="0"/>
              </a:spcBef>
              <a:spcAft>
                <a:spcPts val="0"/>
              </a:spcAft>
              <a:defRPr/>
            </a:pPr>
            <a:r>
              <a:rPr lang="en-US" sz="3200" b="1" dirty="0">
                <a:solidFill>
                  <a:schemeClr val="accent2">
                    <a:lumMod val="75000"/>
                  </a:schemeClr>
                </a:solidFill>
                <a:latin typeface="+mn-lt"/>
                <a:cs typeface="+mn-cs"/>
              </a:rPr>
              <a:t>In the numerous </a:t>
            </a:r>
            <a:r>
              <a:rPr lang="en-US" sz="3200" b="1" dirty="0" err="1">
                <a:solidFill>
                  <a:schemeClr val="accent2">
                    <a:lumMod val="75000"/>
                  </a:schemeClr>
                </a:solidFill>
                <a:latin typeface="+mn-lt"/>
                <a:cs typeface="+mn-cs"/>
              </a:rPr>
              <a:t>dhamma</a:t>
            </a:r>
            <a:r>
              <a:rPr lang="en-US" sz="3200" b="1" dirty="0">
                <a:solidFill>
                  <a:schemeClr val="accent2">
                    <a:lumMod val="75000"/>
                  </a:schemeClr>
                </a:solidFill>
                <a:latin typeface="+mn-lt"/>
                <a:cs typeface="+mn-cs"/>
              </a:rPr>
              <a:t> talks of the </a:t>
            </a:r>
            <a:r>
              <a:rPr lang="en-US" sz="3200" b="1" dirty="0" err="1">
                <a:solidFill>
                  <a:schemeClr val="accent2">
                    <a:lumMod val="75000"/>
                  </a:schemeClr>
                </a:solidFill>
                <a:latin typeface="+mn-lt"/>
                <a:cs typeface="+mn-cs"/>
              </a:rPr>
              <a:t>renunciant</a:t>
            </a:r>
            <a:r>
              <a:rPr lang="en-US" sz="3200" b="1" dirty="0">
                <a:solidFill>
                  <a:schemeClr val="accent2">
                    <a:lumMod val="75000"/>
                  </a:schemeClr>
                </a:solidFill>
                <a:latin typeface="+mn-lt"/>
                <a:cs typeface="+mn-cs"/>
              </a:rPr>
              <a:t> monks of the forest tradition, it is clearly reflected that the trained mind of a meditator transcends its own ego and at a higher contemplative level proceeds to deconstruct all dualistic notions starting from the very concepts of me and mine, I and the other.</a:t>
            </a:r>
          </a:p>
          <a:p>
            <a:pPr algn="just" fontAlgn="auto">
              <a:spcBef>
                <a:spcPts val="0"/>
              </a:spcBef>
              <a:spcAft>
                <a:spcPts val="0"/>
              </a:spcAft>
              <a:defRPr/>
            </a:pPr>
            <a:endParaRPr lang="en-US" dirty="0">
              <a:latin typeface="+mn-lt"/>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rtlCol="0">
            <a:normAutofit/>
          </a:bodyPr>
          <a:lstStyle/>
          <a:p>
            <a:pPr fontAlgn="auto">
              <a:spcAft>
                <a:spcPts val="0"/>
              </a:spcAft>
              <a:defRPr/>
            </a:pPr>
            <a:endParaRPr lang="th-TH" dirty="0"/>
          </a:p>
        </p:txBody>
      </p:sp>
      <p:sp>
        <p:nvSpPr>
          <p:cNvPr id="4" name="Rectangle 3"/>
          <p:cNvSpPr/>
          <p:nvPr/>
        </p:nvSpPr>
        <p:spPr>
          <a:xfrm>
            <a:off x="684213" y="1125538"/>
            <a:ext cx="7775575" cy="4030662"/>
          </a:xfrm>
          <a:prstGeom prst="rect">
            <a:avLst/>
          </a:prstGeom>
        </p:spPr>
        <p:txBody>
          <a:bodyPr>
            <a:spAutoFit/>
          </a:bodyPr>
          <a:lstStyle/>
          <a:p>
            <a:pPr algn="just" fontAlgn="auto">
              <a:spcBef>
                <a:spcPts val="0"/>
              </a:spcBef>
              <a:spcAft>
                <a:spcPts val="0"/>
              </a:spcAft>
              <a:defRPr/>
            </a:pPr>
            <a:r>
              <a:rPr lang="en-US" sz="3200" b="1" dirty="0">
                <a:solidFill>
                  <a:schemeClr val="accent1">
                    <a:lumMod val="75000"/>
                  </a:schemeClr>
                </a:solidFill>
                <a:latin typeface="+mn-lt"/>
                <a:cs typeface="+mn-cs"/>
              </a:rPr>
              <a:t>As </a:t>
            </a:r>
            <a:r>
              <a:rPr lang="en-US" sz="3200" b="1" dirty="0" err="1">
                <a:solidFill>
                  <a:schemeClr val="accent1">
                    <a:lumMod val="75000"/>
                  </a:schemeClr>
                </a:solidFill>
                <a:latin typeface="+mn-lt"/>
                <a:cs typeface="+mn-cs"/>
              </a:rPr>
              <a:t>Luangpho</a:t>
            </a:r>
            <a:r>
              <a:rPr lang="en-US" sz="3200" b="1" dirty="0">
                <a:solidFill>
                  <a:schemeClr val="accent1">
                    <a:lumMod val="75000"/>
                  </a:schemeClr>
                </a:solidFill>
                <a:latin typeface="+mn-lt"/>
                <a:cs typeface="+mn-cs"/>
              </a:rPr>
              <a:t> </a:t>
            </a:r>
            <a:r>
              <a:rPr lang="en-US" sz="3200" b="1" dirty="0" err="1">
                <a:solidFill>
                  <a:schemeClr val="accent1">
                    <a:lumMod val="75000"/>
                  </a:schemeClr>
                </a:solidFill>
                <a:latin typeface="+mn-lt"/>
                <a:cs typeface="+mn-cs"/>
              </a:rPr>
              <a:t>Chah</a:t>
            </a:r>
            <a:r>
              <a:rPr lang="en-US" sz="3200" b="1" dirty="0">
                <a:solidFill>
                  <a:schemeClr val="accent1">
                    <a:lumMod val="75000"/>
                  </a:schemeClr>
                </a:solidFill>
                <a:latin typeface="+mn-lt"/>
                <a:cs typeface="+mn-cs"/>
              </a:rPr>
              <a:t> succinctly expresses, “Give up clinging to love and hate, just rest with things as they are. Do not try to become anything. Do not make yourself into anything. Do not be a meditator. Do not become enlightened. When you sit, let it be. When you walk, let it be. Grasp at nothing. Resist nothing.”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413"/>
          </a:xfrm>
        </p:spPr>
        <p:style>
          <a:lnRef idx="1">
            <a:schemeClr val="accent4"/>
          </a:lnRef>
          <a:fillRef idx="2">
            <a:schemeClr val="accent4"/>
          </a:fillRef>
          <a:effectRef idx="1">
            <a:schemeClr val="accent4"/>
          </a:effectRef>
          <a:fontRef idx="minor">
            <a:schemeClr val="dk1"/>
          </a:fontRef>
        </p:style>
        <p:txBody>
          <a:bodyPr rtlCol="0">
            <a:normAutofit fontScale="90000"/>
          </a:bodyPr>
          <a:lstStyle/>
          <a:p>
            <a:pPr fontAlgn="auto">
              <a:spcAft>
                <a:spcPts val="0"/>
              </a:spcAft>
              <a:defRPr/>
            </a:pPr>
            <a:r>
              <a:rPr lang="en-US" b="1" dirty="0"/>
              <a:t>Deconstruction and binary oppositions</a:t>
            </a:r>
            <a:endParaRPr lang="th-TH" dirty="0"/>
          </a:p>
        </p:txBody>
      </p:sp>
      <p:sp>
        <p:nvSpPr>
          <p:cNvPr id="3" name="Content Placeholder 2"/>
          <p:cNvSpPr>
            <a:spLocks noGrp="1"/>
          </p:cNvSpPr>
          <p:nvPr>
            <p:ph idx="1"/>
          </p:nvPr>
        </p:nvSpPr>
        <p:spPr>
          <a:xfrm>
            <a:off x="0" y="1268413"/>
            <a:ext cx="9144000" cy="5589587"/>
          </a:xfrm>
        </p:spPr>
        <p:style>
          <a:lnRef idx="1">
            <a:schemeClr val="accent5"/>
          </a:lnRef>
          <a:fillRef idx="2">
            <a:schemeClr val="accent5"/>
          </a:fillRef>
          <a:effectRef idx="1">
            <a:schemeClr val="accent5"/>
          </a:effectRef>
          <a:fontRef idx="minor">
            <a:schemeClr val="dk1"/>
          </a:fontRef>
        </p:style>
        <p:txBody>
          <a:bodyPr rtlCol="0">
            <a:normAutofit/>
          </a:bodyPr>
          <a:lstStyle/>
          <a:p>
            <a:pPr fontAlgn="auto">
              <a:spcAft>
                <a:spcPts val="0"/>
              </a:spcAft>
              <a:defRPr/>
            </a:pPr>
            <a:endParaRPr lang="th-TH" dirty="0"/>
          </a:p>
        </p:txBody>
      </p:sp>
      <p:sp>
        <p:nvSpPr>
          <p:cNvPr id="4" name="Rectangle 3"/>
          <p:cNvSpPr/>
          <p:nvPr/>
        </p:nvSpPr>
        <p:spPr>
          <a:xfrm>
            <a:off x="684213" y="1628775"/>
            <a:ext cx="7775575" cy="4032250"/>
          </a:xfrm>
          <a:prstGeom prst="rect">
            <a:avLst/>
          </a:prstGeom>
        </p:spPr>
        <p:txBody>
          <a:bodyPr>
            <a:spAutoFit/>
          </a:bodyPr>
          <a:lstStyle/>
          <a:p>
            <a:pPr algn="just" fontAlgn="auto">
              <a:spcBef>
                <a:spcPts val="0"/>
              </a:spcBef>
              <a:spcAft>
                <a:spcPts val="0"/>
              </a:spcAft>
              <a:defRPr/>
            </a:pPr>
            <a:r>
              <a:rPr lang="en-US" sz="3200" b="1" dirty="0">
                <a:solidFill>
                  <a:schemeClr val="accent5">
                    <a:lumMod val="75000"/>
                  </a:schemeClr>
                </a:solidFill>
                <a:latin typeface="+mn-lt"/>
                <a:cs typeface="+mn-cs"/>
              </a:rPr>
              <a:t>Contemporary western philosophy, especially </a:t>
            </a:r>
            <a:r>
              <a:rPr lang="en-US" sz="3200" b="1" dirty="0" err="1">
                <a:solidFill>
                  <a:schemeClr val="accent5">
                    <a:lumMod val="75000"/>
                  </a:schemeClr>
                </a:solidFill>
                <a:latin typeface="+mn-lt"/>
                <a:cs typeface="+mn-cs"/>
              </a:rPr>
              <a:t>Derridean</a:t>
            </a:r>
            <a:r>
              <a:rPr lang="en-US" sz="3200" b="1" dirty="0">
                <a:solidFill>
                  <a:schemeClr val="accent5">
                    <a:lumMod val="75000"/>
                  </a:schemeClr>
                </a:solidFill>
                <a:latin typeface="+mn-lt"/>
                <a:cs typeface="+mn-cs"/>
              </a:rPr>
              <a:t> deconstruction sees the influence of the traditional binary oppositions such as true–false, original–derivative, unified–diverse as infecting all areas of life and thought, including the evolution of western philosophy from the time of Plato to Heidegger. </a:t>
            </a:r>
            <a:endParaRPr lang="th-TH" sz="3200" b="1" dirty="0">
              <a:solidFill>
                <a:schemeClr val="accent5">
                  <a:lumMod val="75000"/>
                </a:schemeClr>
              </a:solidFill>
              <a:latin typeface="+mn-lt"/>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ln/>
        </p:spPr>
        <p:style>
          <a:lnRef idx="0">
            <a:schemeClr val="accent1"/>
          </a:lnRef>
          <a:fillRef idx="3">
            <a:schemeClr val="accent1"/>
          </a:fillRef>
          <a:effectRef idx="3">
            <a:schemeClr val="accent1"/>
          </a:effectRef>
          <a:fontRef idx="minor">
            <a:schemeClr val="lt1"/>
          </a:fontRef>
        </p:style>
        <p:txBody>
          <a:bodyPr rtlCol="0">
            <a:normAutofit/>
          </a:bodyPr>
          <a:lstStyle/>
          <a:p>
            <a:pPr fontAlgn="auto">
              <a:spcAft>
                <a:spcPts val="0"/>
              </a:spcAft>
              <a:defRPr/>
            </a:pPr>
            <a:endParaRPr lang="th-TH" dirty="0"/>
          </a:p>
        </p:txBody>
      </p:sp>
      <p:sp>
        <p:nvSpPr>
          <p:cNvPr id="4" name="Rectangle 3"/>
          <p:cNvSpPr/>
          <p:nvPr/>
        </p:nvSpPr>
        <p:spPr>
          <a:xfrm>
            <a:off x="899592" y="1196752"/>
            <a:ext cx="7488832" cy="4278094"/>
          </a:xfrm>
          <a:prstGeom prst="rect">
            <a:avLst/>
          </a:prstGeom>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just" fontAlgn="auto">
              <a:spcBef>
                <a:spcPts val="0"/>
              </a:spcBef>
              <a:spcAft>
                <a:spcPts val="0"/>
              </a:spcAft>
              <a:defRPr/>
            </a:pPr>
            <a:r>
              <a:rPr lang="en-US" sz="4000" b="1" dirty="0">
                <a:ln w="50800"/>
                <a:solidFill>
                  <a:schemeClr val="bg1"/>
                </a:solidFill>
                <a:latin typeface="+mj-lt"/>
                <a:cs typeface="+mn-cs"/>
              </a:rPr>
              <a:t>Derrida in his text </a:t>
            </a:r>
            <a:r>
              <a:rPr lang="en-US" sz="4000" b="1" i="1" dirty="0">
                <a:ln w="50800"/>
                <a:solidFill>
                  <a:schemeClr val="bg1"/>
                </a:solidFill>
                <a:latin typeface="+mj-lt"/>
                <a:cs typeface="+mn-cs"/>
              </a:rPr>
              <a:t>The Gift of Death</a:t>
            </a:r>
            <a:r>
              <a:rPr lang="en-US" sz="4000" b="1" dirty="0">
                <a:ln w="50800"/>
                <a:solidFill>
                  <a:schemeClr val="bg1"/>
                </a:solidFill>
                <a:latin typeface="+mj-lt"/>
                <a:cs typeface="+mn-cs"/>
              </a:rPr>
              <a:t> states that: “I cannot respond to the call, the request, the obligation, or even the love of another, without sacrificing the other </a:t>
            </a:r>
            <a:r>
              <a:rPr lang="en-US" sz="4000" b="1" dirty="0" err="1">
                <a:ln w="50800"/>
                <a:solidFill>
                  <a:schemeClr val="bg1"/>
                </a:solidFill>
                <a:latin typeface="+mj-lt"/>
                <a:cs typeface="+mn-cs"/>
              </a:rPr>
              <a:t>other</a:t>
            </a:r>
            <a:r>
              <a:rPr lang="en-US" sz="4000" b="1" dirty="0">
                <a:ln w="50800"/>
                <a:solidFill>
                  <a:schemeClr val="bg1"/>
                </a:solidFill>
                <a:latin typeface="+mj-lt"/>
                <a:cs typeface="+mn-cs"/>
              </a:rPr>
              <a:t>, the other </a:t>
            </a:r>
            <a:r>
              <a:rPr lang="en-US" sz="4000" b="1" dirty="0">
                <a:ln w="50800"/>
                <a:solidFill>
                  <a:schemeClr val="bg1"/>
                </a:solidFill>
                <a:latin typeface="+mj-lt"/>
                <a:cs typeface="+mn-cs"/>
              </a:rPr>
              <a:t>others.”</a:t>
            </a:r>
            <a:endParaRPr lang="en-US" sz="4000" b="1" dirty="0">
              <a:ln w="50800"/>
              <a:solidFill>
                <a:schemeClr val="bg1"/>
              </a:solidFill>
              <a:latin typeface="+mj-lt"/>
              <a:cs typeface="+mn-cs"/>
            </a:endParaRPr>
          </a:p>
          <a:p>
            <a:pPr algn="just" fontAlgn="auto">
              <a:spcBef>
                <a:spcPts val="0"/>
              </a:spcBef>
              <a:spcAft>
                <a:spcPts val="0"/>
              </a:spcAft>
              <a:defRPr/>
            </a:pPr>
            <a:endParaRPr lang="en-US" sz="3200" b="1" dirty="0">
              <a:ln w="50800"/>
              <a:solidFill>
                <a:schemeClr val="bg1"/>
              </a:solidFill>
              <a:latin typeface="+mn-lt"/>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ln/>
        </p:spPr>
        <p:style>
          <a:lnRef idx="0">
            <a:schemeClr val="accent5"/>
          </a:lnRef>
          <a:fillRef idx="3">
            <a:schemeClr val="accent5"/>
          </a:fillRef>
          <a:effectRef idx="3">
            <a:schemeClr val="accent5"/>
          </a:effectRef>
          <a:fontRef idx="minor">
            <a:schemeClr val="lt1"/>
          </a:fontRef>
        </p:style>
        <p:txBody>
          <a:bodyPr rtlCol="0">
            <a:normAutofit/>
          </a:bodyPr>
          <a:lstStyle/>
          <a:p>
            <a:pPr fontAlgn="auto">
              <a:spcAft>
                <a:spcPts val="0"/>
              </a:spcAft>
              <a:defRPr/>
            </a:pPr>
            <a:endParaRPr lang="th-TH" dirty="0"/>
          </a:p>
        </p:txBody>
      </p:sp>
      <p:sp>
        <p:nvSpPr>
          <p:cNvPr id="20485" name="Rectangle 3"/>
          <p:cNvSpPr>
            <a:spLocks noChangeArrowheads="1"/>
          </p:cNvSpPr>
          <p:nvPr/>
        </p:nvSpPr>
        <p:spPr bwMode="auto">
          <a:xfrm>
            <a:off x="684213" y="796925"/>
            <a:ext cx="7559675" cy="5078413"/>
          </a:xfrm>
          <a:prstGeom prst="rect">
            <a:avLst/>
          </a:prstGeom>
          <a:noFill/>
          <a:ln w="9525">
            <a:noFill/>
            <a:miter lim="800000"/>
            <a:headEnd/>
            <a:tailEnd/>
          </a:ln>
        </p:spPr>
        <p:txBody>
          <a:bodyPr>
            <a:spAutoFit/>
          </a:bodyPr>
          <a:lstStyle/>
          <a:p>
            <a:pPr algn="just"/>
            <a:r>
              <a:rPr lang="en-US" sz="3600" b="1">
                <a:solidFill>
                  <a:schemeClr val="bg1"/>
                </a:solidFill>
                <a:cs typeface="Cordia New" pitchFamily="34" charset="-34"/>
              </a:rPr>
              <a:t>According to him, this is because: “I am responsible to anyone (that is to say, to any other) only by failing in my responsibility to all the others, to the ethical or political generality. And I can never justify this sacrifice; I must always hold my peace about it…What binds me to this one, remains finally unjustifiable.”</a:t>
            </a:r>
            <a:endParaRPr lang="th-TH" sz="3600" b="1">
              <a:solidFill>
                <a:schemeClr val="bg1"/>
              </a:solidFill>
              <a:cs typeface="Cordia New" pitchFamily="34" charset="-34"/>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endParaRPr lang="th-TH" smtClean="0"/>
          </a:p>
        </p:txBody>
      </p:sp>
      <p:sp>
        <p:nvSpPr>
          <p:cNvPr id="3" name="Subtitle 2"/>
          <p:cNvSpPr>
            <a:spLocks noGrp="1"/>
          </p:cNvSpPr>
          <p:nvPr>
            <p:ph type="subTitle" idx="1"/>
          </p:nvPr>
        </p:nvSpPr>
        <p:spPr/>
        <p:txBody>
          <a:bodyPr rtlCol="0">
            <a:normAutofit/>
          </a:bodyPr>
          <a:lstStyle/>
          <a:p>
            <a:pPr fontAlgn="auto">
              <a:spcAft>
                <a:spcPts val="0"/>
              </a:spcAft>
              <a:defRPr/>
            </a:pPr>
            <a:endParaRPr lang="th-TH"/>
          </a:p>
        </p:txBody>
      </p:sp>
      <p:pic>
        <p:nvPicPr>
          <p:cNvPr id="1026" name="Picture 2" descr="C:\Documents and Settings\Administrator\Desktop\untitled.bmp"/>
          <p:cNvPicPr>
            <a:picLocks noChangeAspect="1" noChangeArrowheads="1"/>
          </p:cNvPicPr>
          <p:nvPr/>
        </p:nvPicPr>
        <p:blipFill>
          <a:blip r:embed="rId2"/>
          <a:srcRect/>
          <a:stretch>
            <a:fillRect/>
          </a:stretch>
        </p:blipFill>
        <p:spPr bwMode="auto">
          <a:xfrm>
            <a:off x="-180975" y="-44450"/>
            <a:ext cx="9324975" cy="6902450"/>
          </a:xfrm>
          <a:prstGeom prst="rect">
            <a:avLst/>
          </a:prstGeom>
          <a:noFill/>
          <a:ln w="9525">
            <a:noFill/>
            <a:miter lim="800000"/>
            <a:headEnd/>
            <a:tailEnd/>
          </a:ln>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67744" y="260648"/>
            <a:ext cx="4320480" cy="5400600"/>
          </a:xfrm>
          <a:prstGeom prst="ellipse">
            <a:avLst/>
          </a:prstGeom>
          <a:ln>
            <a:noFill/>
          </a:ln>
          <a:effectLst>
            <a:outerShdw blurRad="149987" dist="250190" dir="8460000" algn="ctr">
              <a:srgbClr val="000000">
                <a:alpha val="28000"/>
              </a:srgbClr>
            </a:outerShdw>
            <a:softEdge rad="1125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2267744" y="5805264"/>
            <a:ext cx="4320480" cy="936104"/>
          </a:xfrm>
          <a:prstGeom prst="rect">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1003">
            <a:schemeClr val="lt2"/>
          </a:fillRef>
          <a:effectRef idx="3">
            <a:schemeClr val="accent2"/>
          </a:effectRef>
          <a:fontRef idx="minor">
            <a:schemeClr val="lt1"/>
          </a:fontRef>
        </p:style>
        <p:txBody>
          <a:bodyPr anchor="ctr"/>
          <a:lstStyle/>
          <a:p>
            <a:pPr algn="ctr" fontAlgn="auto">
              <a:spcBef>
                <a:spcPts val="0"/>
              </a:spcBef>
              <a:spcAft>
                <a:spcPts val="0"/>
              </a:spcAft>
              <a:defRPr/>
            </a:pPr>
            <a:r>
              <a:rPr lang="en-US" sz="3600" dirty="0" err="1">
                <a:solidFill>
                  <a:srgbClr val="0070C0"/>
                </a:solidFill>
                <a:latin typeface="Accidental Presidency" pitchFamily="2" charset="0"/>
              </a:rPr>
              <a:t>Luangpoo</a:t>
            </a:r>
            <a:r>
              <a:rPr lang="en-US" sz="3600" dirty="0">
                <a:solidFill>
                  <a:srgbClr val="0070C0"/>
                </a:solidFill>
                <a:latin typeface="Accidental Presidency" pitchFamily="2" charset="0"/>
              </a:rPr>
              <a:t> </a:t>
            </a:r>
            <a:r>
              <a:rPr lang="en-US" sz="3600" dirty="0" err="1">
                <a:solidFill>
                  <a:srgbClr val="0070C0"/>
                </a:solidFill>
                <a:latin typeface="Accidental Presidency" pitchFamily="2" charset="0"/>
              </a:rPr>
              <a:t>Mun</a:t>
            </a:r>
            <a:r>
              <a:rPr lang="en-US" sz="3600" dirty="0">
                <a:solidFill>
                  <a:srgbClr val="0070C0"/>
                </a:solidFill>
                <a:latin typeface="Accidental Presidency" pitchFamily="2" charset="0"/>
              </a:rPr>
              <a:t> (1870-1949)</a:t>
            </a:r>
            <a:endParaRPr lang="th-TH" sz="3600" dirty="0">
              <a:solidFill>
                <a:srgbClr val="0070C0"/>
              </a:solidFill>
              <a:latin typeface="Accidental Presidency"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rtlCol="0">
            <a:normAutofit/>
          </a:bodyPr>
          <a:lstStyle/>
          <a:p>
            <a:pPr fontAlgn="auto">
              <a:spcAft>
                <a:spcPts val="0"/>
              </a:spcAft>
              <a:defRPr/>
            </a:pPr>
            <a:endParaRPr lang="th-TH" dirty="0"/>
          </a:p>
        </p:txBody>
      </p:sp>
      <p:sp>
        <p:nvSpPr>
          <p:cNvPr id="21507" name="Rectangle 3"/>
          <p:cNvSpPr>
            <a:spLocks noChangeArrowheads="1"/>
          </p:cNvSpPr>
          <p:nvPr/>
        </p:nvSpPr>
        <p:spPr bwMode="auto">
          <a:xfrm>
            <a:off x="684213" y="1268413"/>
            <a:ext cx="7848600" cy="3970337"/>
          </a:xfrm>
          <a:prstGeom prst="rect">
            <a:avLst/>
          </a:prstGeom>
          <a:noFill/>
          <a:ln w="9525">
            <a:noFill/>
            <a:miter lim="800000"/>
            <a:headEnd/>
            <a:tailEnd/>
          </a:ln>
        </p:spPr>
        <p:txBody>
          <a:bodyPr>
            <a:spAutoFit/>
          </a:bodyPr>
          <a:lstStyle/>
          <a:p>
            <a:pPr algn="just"/>
            <a:r>
              <a:rPr lang="en-US" sz="3600" b="1">
                <a:solidFill>
                  <a:srgbClr val="0070C0"/>
                </a:solidFill>
                <a:cs typeface="Cordia New" pitchFamily="34" charset="-34"/>
              </a:rPr>
              <a:t>From the Buddhist perspective, Derridean dismantling of dualistic hierarchies is radical at the ‘political’ level, but is a metaphysical </a:t>
            </a:r>
            <a:r>
              <a:rPr lang="en-US" sz="3600" b="1" i="1">
                <a:solidFill>
                  <a:srgbClr val="0070C0"/>
                </a:solidFill>
                <a:cs typeface="Cordia New" pitchFamily="34" charset="-34"/>
              </a:rPr>
              <a:t>cul-de-sac</a:t>
            </a:r>
            <a:r>
              <a:rPr lang="en-US" sz="3600" b="1">
                <a:solidFill>
                  <a:srgbClr val="0070C0"/>
                </a:solidFill>
                <a:cs typeface="Cordia New" pitchFamily="34" charset="-34"/>
              </a:rPr>
              <a:t> since it cannot detach itself from the act of parasitical engagement with the play and teasing apart of binary oppositions. </a:t>
            </a:r>
            <a:endParaRPr lang="th-TH" sz="3600" b="1">
              <a:solidFill>
                <a:srgbClr val="0070C0"/>
              </a:solidFill>
              <a:cs typeface="Cordia New" pitchFamily="34" charset="-34"/>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rtlCol="0">
            <a:normAutofit/>
          </a:bodyPr>
          <a:lstStyle/>
          <a:p>
            <a:pPr fontAlgn="auto">
              <a:spcAft>
                <a:spcPts val="0"/>
              </a:spcAft>
              <a:defRPr/>
            </a:pPr>
            <a:endParaRPr lang="th-TH" dirty="0"/>
          </a:p>
        </p:txBody>
      </p:sp>
      <p:sp>
        <p:nvSpPr>
          <p:cNvPr id="4" name="Rectangle 3"/>
          <p:cNvSpPr/>
          <p:nvPr/>
        </p:nvSpPr>
        <p:spPr>
          <a:xfrm>
            <a:off x="1077913" y="1125538"/>
            <a:ext cx="7094537" cy="3968750"/>
          </a:xfrm>
          <a:prstGeom prst="rect">
            <a:avLst/>
          </a:prstGeom>
        </p:spPr>
        <p:txBody>
          <a:bodyPr>
            <a:spAutoFit/>
          </a:bodyPr>
          <a:lstStyle/>
          <a:p>
            <a:pPr algn="just" fontAlgn="auto">
              <a:spcBef>
                <a:spcPts val="0"/>
              </a:spcBef>
              <a:spcAft>
                <a:spcPts val="0"/>
              </a:spcAft>
              <a:defRPr/>
            </a:pPr>
            <a:r>
              <a:rPr lang="en-US" sz="3600" b="1" dirty="0">
                <a:solidFill>
                  <a:schemeClr val="accent5">
                    <a:lumMod val="75000"/>
                  </a:schemeClr>
                </a:solidFill>
                <a:latin typeface="+mn-lt"/>
                <a:cs typeface="+mn-cs"/>
              </a:rPr>
              <a:t>In one of his </a:t>
            </a:r>
            <a:r>
              <a:rPr lang="en-US" sz="3600" b="1" dirty="0" err="1">
                <a:solidFill>
                  <a:schemeClr val="accent5">
                    <a:lumMod val="75000"/>
                  </a:schemeClr>
                </a:solidFill>
                <a:latin typeface="+mn-lt"/>
                <a:cs typeface="+mn-cs"/>
              </a:rPr>
              <a:t>dhamma</a:t>
            </a:r>
            <a:r>
              <a:rPr lang="en-US" sz="3600" b="1" dirty="0">
                <a:solidFill>
                  <a:schemeClr val="accent5">
                    <a:lumMod val="75000"/>
                  </a:schemeClr>
                </a:solidFill>
                <a:latin typeface="+mn-lt"/>
                <a:cs typeface="+mn-cs"/>
              </a:rPr>
              <a:t> talks </a:t>
            </a:r>
            <a:r>
              <a:rPr lang="en-US" sz="3600" b="1" dirty="0" err="1">
                <a:solidFill>
                  <a:schemeClr val="accent5">
                    <a:lumMod val="75000"/>
                  </a:schemeClr>
                </a:solidFill>
                <a:latin typeface="+mn-lt"/>
                <a:cs typeface="+mn-cs"/>
              </a:rPr>
              <a:t>Luangpho</a:t>
            </a:r>
            <a:r>
              <a:rPr lang="en-US" sz="3600" b="1" dirty="0">
                <a:solidFill>
                  <a:schemeClr val="accent5">
                    <a:lumMod val="75000"/>
                  </a:schemeClr>
                </a:solidFill>
                <a:latin typeface="+mn-lt"/>
                <a:cs typeface="+mn-cs"/>
              </a:rPr>
              <a:t> </a:t>
            </a:r>
            <a:r>
              <a:rPr lang="en-US" sz="3600" b="1" dirty="0" err="1">
                <a:solidFill>
                  <a:schemeClr val="accent5">
                    <a:lumMod val="75000"/>
                  </a:schemeClr>
                </a:solidFill>
                <a:latin typeface="+mn-lt"/>
                <a:cs typeface="+mn-cs"/>
              </a:rPr>
              <a:t>Chah</a:t>
            </a:r>
            <a:r>
              <a:rPr lang="en-US" sz="3600" b="1" dirty="0">
                <a:solidFill>
                  <a:schemeClr val="accent5">
                    <a:lumMod val="75000"/>
                  </a:schemeClr>
                </a:solidFill>
                <a:latin typeface="+mn-lt"/>
                <a:cs typeface="+mn-cs"/>
              </a:rPr>
              <a:t> says, “You must go beyond all words, all symbols, all plans for your practice. Then you can see for yourself the truth arising right there. If you don’t turn inward, you will never know reality.”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rtlCol="0">
            <a:normAutofit/>
          </a:bodyPr>
          <a:lstStyle/>
          <a:p>
            <a:pPr fontAlgn="auto">
              <a:spcAft>
                <a:spcPts val="0"/>
              </a:spcAft>
              <a:defRPr/>
            </a:pPr>
            <a:endParaRPr lang="th-TH" dirty="0"/>
          </a:p>
        </p:txBody>
      </p:sp>
      <p:sp>
        <p:nvSpPr>
          <p:cNvPr id="4" name="Rectangle 3"/>
          <p:cNvSpPr/>
          <p:nvPr/>
        </p:nvSpPr>
        <p:spPr>
          <a:xfrm>
            <a:off x="684213" y="1228725"/>
            <a:ext cx="7775575" cy="3416300"/>
          </a:xfrm>
          <a:prstGeom prst="rect">
            <a:avLst/>
          </a:prstGeom>
        </p:spPr>
        <p:txBody>
          <a:bodyPr>
            <a:spAutoFit/>
          </a:bodyPr>
          <a:lstStyle/>
          <a:p>
            <a:pPr algn="just" fontAlgn="auto">
              <a:spcBef>
                <a:spcPts val="0"/>
              </a:spcBef>
              <a:spcAft>
                <a:spcPts val="0"/>
              </a:spcAft>
              <a:defRPr/>
            </a:pPr>
            <a:r>
              <a:rPr lang="en-US" sz="3600" b="1" dirty="0">
                <a:solidFill>
                  <a:schemeClr val="accent5">
                    <a:lumMod val="50000"/>
                  </a:schemeClr>
                </a:solidFill>
                <a:latin typeface="+mn-lt"/>
                <a:cs typeface="+mn-cs"/>
              </a:rPr>
              <a:t>This turning inward has nothing to do with aggrandizement of the individual ego, but rather its </a:t>
            </a:r>
            <a:r>
              <a:rPr lang="en-US" sz="3600" b="1" dirty="0" err="1">
                <a:solidFill>
                  <a:schemeClr val="accent5">
                    <a:lumMod val="50000"/>
                  </a:schemeClr>
                </a:solidFill>
                <a:latin typeface="+mn-lt"/>
                <a:cs typeface="+mn-cs"/>
              </a:rPr>
              <a:t>objectivization</a:t>
            </a:r>
            <a:r>
              <a:rPr lang="en-US" sz="3600" b="1" dirty="0">
                <a:solidFill>
                  <a:schemeClr val="accent5">
                    <a:lumMod val="50000"/>
                  </a:schemeClr>
                </a:solidFill>
                <a:latin typeface="+mn-lt"/>
                <a:cs typeface="+mn-cs"/>
              </a:rPr>
              <a:t> through the realization of its workings within the natural paradigmatic truth of existence – </a:t>
            </a:r>
            <a:r>
              <a:rPr lang="en-US" sz="3600" b="1" i="1" dirty="0" err="1">
                <a:solidFill>
                  <a:schemeClr val="accent5">
                    <a:lumMod val="50000"/>
                  </a:schemeClr>
                </a:solidFill>
                <a:latin typeface="+mn-lt"/>
                <a:cs typeface="+mn-cs"/>
              </a:rPr>
              <a:t>anicca</a:t>
            </a:r>
            <a:r>
              <a:rPr lang="en-US" sz="3600" b="1" dirty="0">
                <a:solidFill>
                  <a:schemeClr val="accent5">
                    <a:lumMod val="50000"/>
                  </a:schemeClr>
                </a:solidFill>
                <a:latin typeface="+mn-lt"/>
                <a:cs typeface="+mn-cs"/>
              </a:rPr>
              <a:t>, </a:t>
            </a:r>
            <a:r>
              <a:rPr lang="en-US" sz="3600" b="1" i="1" dirty="0" err="1">
                <a:solidFill>
                  <a:schemeClr val="accent5">
                    <a:lumMod val="50000"/>
                  </a:schemeClr>
                </a:solidFill>
                <a:latin typeface="+mn-lt"/>
                <a:cs typeface="+mn-cs"/>
              </a:rPr>
              <a:t>dukkha</a:t>
            </a:r>
            <a:r>
              <a:rPr lang="en-US" sz="3600" b="1" dirty="0">
                <a:solidFill>
                  <a:schemeClr val="accent5">
                    <a:lumMod val="50000"/>
                  </a:schemeClr>
                </a:solidFill>
                <a:latin typeface="+mn-lt"/>
                <a:cs typeface="+mn-cs"/>
              </a:rPr>
              <a:t> and </a:t>
            </a:r>
            <a:r>
              <a:rPr lang="en-US" sz="3600" b="1" i="1" dirty="0" err="1">
                <a:solidFill>
                  <a:schemeClr val="accent5">
                    <a:lumMod val="50000"/>
                  </a:schemeClr>
                </a:solidFill>
                <a:latin typeface="+mn-lt"/>
                <a:cs typeface="+mn-cs"/>
              </a:rPr>
              <a:t>anattā</a:t>
            </a:r>
            <a:r>
              <a:rPr lang="en-US" sz="3600" b="1" dirty="0">
                <a:solidFill>
                  <a:schemeClr val="accent5">
                    <a:lumMod val="50000"/>
                  </a:schemeClr>
                </a:solidFill>
                <a:latin typeface="+mn-lt"/>
                <a:cs typeface="+mn-cs"/>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rtlCol="0">
            <a:normAutofit/>
          </a:bodyPr>
          <a:lstStyle/>
          <a:p>
            <a:pPr fontAlgn="auto">
              <a:spcAft>
                <a:spcPts val="0"/>
              </a:spcAft>
              <a:defRPr/>
            </a:pPr>
            <a:endParaRPr lang="th-TH" dirty="0"/>
          </a:p>
        </p:txBody>
      </p:sp>
      <p:sp>
        <p:nvSpPr>
          <p:cNvPr id="4" name="Rectangle 3"/>
          <p:cNvSpPr/>
          <p:nvPr/>
        </p:nvSpPr>
        <p:spPr>
          <a:xfrm>
            <a:off x="755650" y="908050"/>
            <a:ext cx="7704138" cy="5018088"/>
          </a:xfrm>
          <a:prstGeom prst="rect">
            <a:avLst/>
          </a:prstGeom>
        </p:spPr>
        <p:txBody>
          <a:bodyPr>
            <a:spAutoFit/>
          </a:bodyPr>
          <a:lstStyle/>
          <a:p>
            <a:pPr algn="just" fontAlgn="auto">
              <a:spcBef>
                <a:spcPts val="0"/>
              </a:spcBef>
              <a:spcAft>
                <a:spcPts val="0"/>
              </a:spcAft>
              <a:defRPr/>
            </a:pPr>
            <a:r>
              <a:rPr lang="en-US" sz="3200" b="1" dirty="0">
                <a:solidFill>
                  <a:schemeClr val="accent1">
                    <a:lumMod val="75000"/>
                  </a:schemeClr>
                </a:solidFill>
                <a:latin typeface="+mn-lt"/>
                <a:cs typeface="+mn-cs"/>
              </a:rPr>
              <a:t>The venerable </a:t>
            </a:r>
            <a:r>
              <a:rPr lang="en-US" sz="3200" b="1" dirty="0" err="1">
                <a:solidFill>
                  <a:schemeClr val="accent1">
                    <a:lumMod val="75000"/>
                  </a:schemeClr>
                </a:solidFill>
                <a:latin typeface="+mn-lt"/>
                <a:cs typeface="+mn-cs"/>
              </a:rPr>
              <a:t>ajahn</a:t>
            </a:r>
            <a:r>
              <a:rPr lang="en-US" sz="3200" b="1" dirty="0">
                <a:solidFill>
                  <a:schemeClr val="accent1">
                    <a:lumMod val="75000"/>
                  </a:schemeClr>
                </a:solidFill>
                <a:latin typeface="+mn-lt"/>
                <a:cs typeface="+mn-cs"/>
              </a:rPr>
              <a:t> has reiterated the message of empting the mind in most of his </a:t>
            </a:r>
            <a:r>
              <a:rPr lang="en-US" sz="3200" b="1" dirty="0" err="1">
                <a:solidFill>
                  <a:schemeClr val="accent1">
                    <a:lumMod val="75000"/>
                  </a:schemeClr>
                </a:solidFill>
                <a:latin typeface="+mn-lt"/>
                <a:cs typeface="+mn-cs"/>
              </a:rPr>
              <a:t>dhamma</a:t>
            </a:r>
            <a:r>
              <a:rPr lang="en-US" sz="3200" b="1" dirty="0">
                <a:solidFill>
                  <a:schemeClr val="accent1">
                    <a:lumMod val="75000"/>
                  </a:schemeClr>
                </a:solidFill>
                <a:latin typeface="+mn-lt"/>
                <a:cs typeface="+mn-cs"/>
              </a:rPr>
              <a:t> talks – “When you practice, observe yourself. Then gradually knowledge and vision will arise of themselves. If you sit in meditation and want it to be this way or that, you had better stop right there. Do not bring ideals or expectations to your practice. Take your studies, your opinions, and store them away.”</a:t>
            </a:r>
            <a:endParaRPr lang="th-TH" sz="3200" b="1" dirty="0">
              <a:solidFill>
                <a:schemeClr val="accent1">
                  <a:lumMod val="75000"/>
                </a:schemeClr>
              </a:solidFill>
              <a:latin typeface="+mn-lt"/>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5538"/>
          </a:xfrm>
        </p:spPr>
        <p:style>
          <a:lnRef idx="1">
            <a:schemeClr val="dk1"/>
          </a:lnRef>
          <a:fillRef idx="2">
            <a:schemeClr val="dk1"/>
          </a:fillRef>
          <a:effectRef idx="1">
            <a:schemeClr val="dk1"/>
          </a:effectRef>
          <a:fontRef idx="minor">
            <a:schemeClr val="dk1"/>
          </a:fontRef>
        </p:style>
        <p:txBody>
          <a:bodyPr rtlCol="0">
            <a:normAutofit/>
          </a:bodyPr>
          <a:lstStyle/>
          <a:p>
            <a:pPr fontAlgn="auto">
              <a:spcAft>
                <a:spcPts val="0"/>
              </a:spcAft>
              <a:defRPr/>
            </a:pPr>
            <a:r>
              <a:rPr lang="en-US" b="1" dirty="0"/>
              <a:t>Buddhism and deconstruction</a:t>
            </a:r>
            <a:endParaRPr lang="th-TH" dirty="0"/>
          </a:p>
        </p:txBody>
      </p:sp>
      <p:sp>
        <p:nvSpPr>
          <p:cNvPr id="3" name="Content Placeholder 2"/>
          <p:cNvSpPr>
            <a:spLocks noGrp="1"/>
          </p:cNvSpPr>
          <p:nvPr>
            <p:ph idx="1"/>
          </p:nvPr>
        </p:nvSpPr>
        <p:spPr>
          <a:xfrm>
            <a:off x="0" y="1125538"/>
            <a:ext cx="9144000" cy="5732462"/>
          </a:xfrm>
        </p:spPr>
        <p:style>
          <a:lnRef idx="1">
            <a:schemeClr val="accent1"/>
          </a:lnRef>
          <a:fillRef idx="2">
            <a:schemeClr val="accent1"/>
          </a:fillRef>
          <a:effectRef idx="1">
            <a:schemeClr val="accent1"/>
          </a:effectRef>
          <a:fontRef idx="minor">
            <a:schemeClr val="dk1"/>
          </a:fontRef>
        </p:style>
        <p:txBody>
          <a:bodyPr rtlCol="0">
            <a:normAutofit/>
          </a:bodyPr>
          <a:lstStyle/>
          <a:p>
            <a:pPr fontAlgn="auto">
              <a:spcAft>
                <a:spcPts val="0"/>
              </a:spcAft>
              <a:defRPr/>
            </a:pPr>
            <a:endParaRPr lang="th-TH" dirty="0"/>
          </a:p>
        </p:txBody>
      </p:sp>
      <p:sp>
        <p:nvSpPr>
          <p:cNvPr id="4" name="Rectangle 3"/>
          <p:cNvSpPr/>
          <p:nvPr/>
        </p:nvSpPr>
        <p:spPr>
          <a:xfrm>
            <a:off x="827088" y="1628775"/>
            <a:ext cx="7489825" cy="4032250"/>
          </a:xfrm>
          <a:prstGeom prst="rect">
            <a:avLst/>
          </a:prstGeom>
        </p:spPr>
        <p:txBody>
          <a:bodyPr>
            <a:spAutoFit/>
          </a:bodyPr>
          <a:lstStyle/>
          <a:p>
            <a:pPr algn="just" fontAlgn="auto">
              <a:spcBef>
                <a:spcPts val="0"/>
              </a:spcBef>
              <a:spcAft>
                <a:spcPts val="0"/>
              </a:spcAft>
              <a:defRPr/>
            </a:pPr>
            <a:r>
              <a:rPr lang="en-US" sz="3200" b="1" dirty="0">
                <a:solidFill>
                  <a:schemeClr val="accent1">
                    <a:lumMod val="75000"/>
                  </a:schemeClr>
                </a:solidFill>
                <a:latin typeface="+mn-lt"/>
                <a:cs typeface="+mn-cs"/>
              </a:rPr>
              <a:t>Buddhism in its core essence is a conscious and rigorous     deconstructive practice that places the whole of our being and existence both in the physical/material and mental/spiritual sphere under erasure. This is possible because Buddhism is an atheistic religion and views life as impermanent, suffering, and non-self.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4"/>
          </a:lnRef>
          <a:fillRef idx="2">
            <a:schemeClr val="accent4"/>
          </a:fillRef>
          <a:effectRef idx="1">
            <a:schemeClr val="accent4"/>
          </a:effectRef>
          <a:fontRef idx="minor">
            <a:schemeClr val="dk1"/>
          </a:fontRef>
        </p:style>
        <p:txBody>
          <a:bodyPr rtlCol="0">
            <a:normAutofit/>
          </a:bodyPr>
          <a:lstStyle/>
          <a:p>
            <a:pPr fontAlgn="auto">
              <a:spcAft>
                <a:spcPts val="0"/>
              </a:spcAft>
              <a:defRPr/>
            </a:pPr>
            <a:endParaRPr lang="th-TH" dirty="0"/>
          </a:p>
        </p:txBody>
      </p:sp>
      <p:sp>
        <p:nvSpPr>
          <p:cNvPr id="4" name="Rectangle 3"/>
          <p:cNvSpPr/>
          <p:nvPr/>
        </p:nvSpPr>
        <p:spPr>
          <a:xfrm>
            <a:off x="841375" y="1052513"/>
            <a:ext cx="7489825" cy="4524375"/>
          </a:xfrm>
          <a:prstGeom prst="rect">
            <a:avLst/>
          </a:prstGeom>
        </p:spPr>
        <p:txBody>
          <a:bodyPr>
            <a:spAutoFit/>
          </a:bodyPr>
          <a:lstStyle/>
          <a:p>
            <a:pPr algn="just" fontAlgn="auto">
              <a:spcBef>
                <a:spcPts val="0"/>
              </a:spcBef>
              <a:spcAft>
                <a:spcPts val="0"/>
              </a:spcAft>
              <a:defRPr/>
            </a:pPr>
            <a:r>
              <a:rPr lang="en-US" sz="3200" b="1" dirty="0">
                <a:solidFill>
                  <a:schemeClr val="accent4">
                    <a:lumMod val="75000"/>
                  </a:schemeClr>
                </a:solidFill>
                <a:latin typeface="+mn-lt"/>
                <a:cs typeface="+mn-cs"/>
              </a:rPr>
              <a:t>The following entities are not opposing conditions or dualistic       hierarchies, but desired progression to higher levels of truth and spiritual understanding. </a:t>
            </a:r>
          </a:p>
          <a:p>
            <a:pPr algn="just" fontAlgn="auto">
              <a:spcBef>
                <a:spcPts val="0"/>
              </a:spcBef>
              <a:spcAft>
                <a:spcPts val="0"/>
              </a:spcAft>
              <a:defRPr/>
            </a:pPr>
            <a:r>
              <a:rPr lang="en-US" sz="3200" b="1" dirty="0">
                <a:solidFill>
                  <a:schemeClr val="accent4">
                    <a:lumMod val="75000"/>
                  </a:schemeClr>
                </a:solidFill>
                <a:latin typeface="+mn-lt"/>
                <a:cs typeface="+mn-cs"/>
              </a:rPr>
              <a:t> </a:t>
            </a:r>
          </a:p>
          <a:p>
            <a:pPr fontAlgn="auto">
              <a:spcBef>
                <a:spcPts val="0"/>
              </a:spcBef>
              <a:spcAft>
                <a:spcPts val="0"/>
              </a:spcAft>
              <a:defRPr/>
            </a:pPr>
            <a:r>
              <a:rPr lang="en-US" sz="3200" b="1" dirty="0">
                <a:solidFill>
                  <a:schemeClr val="accent4">
                    <a:lumMod val="75000"/>
                  </a:schemeClr>
                </a:solidFill>
                <a:latin typeface="+mn-lt"/>
                <a:cs typeface="+mn-cs"/>
              </a:rPr>
              <a:t>worldly life        ➝    renunciation</a:t>
            </a:r>
          </a:p>
          <a:p>
            <a:pPr fontAlgn="auto">
              <a:spcBef>
                <a:spcPts val="0"/>
              </a:spcBef>
              <a:spcAft>
                <a:spcPts val="0"/>
              </a:spcAft>
              <a:defRPr/>
            </a:pPr>
            <a:r>
              <a:rPr lang="en-US" sz="3200" b="1" dirty="0">
                <a:solidFill>
                  <a:schemeClr val="accent4">
                    <a:lumMod val="75000"/>
                  </a:schemeClr>
                </a:solidFill>
                <a:latin typeface="+mn-lt"/>
                <a:cs typeface="+mn-cs"/>
              </a:rPr>
              <a:t>faith                    ➝    rationalization </a:t>
            </a:r>
          </a:p>
          <a:p>
            <a:pPr fontAlgn="auto">
              <a:spcBef>
                <a:spcPts val="0"/>
              </a:spcBef>
              <a:spcAft>
                <a:spcPts val="0"/>
              </a:spcAft>
              <a:defRPr/>
            </a:pPr>
            <a:r>
              <a:rPr lang="en-US" sz="3200" b="1" dirty="0">
                <a:solidFill>
                  <a:schemeClr val="accent4">
                    <a:lumMod val="75000"/>
                  </a:schemeClr>
                </a:solidFill>
                <a:latin typeface="+mn-lt"/>
                <a:cs typeface="+mn-cs"/>
              </a:rPr>
              <a:t>rationalization  ➝     non-attachment  </a:t>
            </a:r>
          </a:p>
          <a:p>
            <a:pPr fontAlgn="auto">
              <a:spcBef>
                <a:spcPts val="0"/>
              </a:spcBef>
              <a:spcAft>
                <a:spcPts val="0"/>
              </a:spcAft>
              <a:defRPr/>
            </a:pPr>
            <a:r>
              <a:rPr lang="en-US" sz="3200" b="1" dirty="0">
                <a:solidFill>
                  <a:schemeClr val="accent4">
                    <a:lumMod val="75000"/>
                  </a:schemeClr>
                </a:solidFill>
                <a:latin typeface="+mn-lt"/>
                <a:cs typeface="+mn-cs"/>
              </a:rPr>
              <a:t>self                      ➝     non-self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rtlCol="0">
            <a:normAutofit/>
          </a:bodyPr>
          <a:lstStyle/>
          <a:p>
            <a:pPr fontAlgn="auto">
              <a:spcAft>
                <a:spcPts val="0"/>
              </a:spcAft>
              <a:defRPr/>
            </a:pPr>
            <a:endParaRPr lang="th-TH" dirty="0"/>
          </a:p>
        </p:txBody>
      </p:sp>
      <p:sp>
        <p:nvSpPr>
          <p:cNvPr id="4" name="Rectangle 3"/>
          <p:cNvSpPr/>
          <p:nvPr/>
        </p:nvSpPr>
        <p:spPr>
          <a:xfrm>
            <a:off x="755650" y="1125538"/>
            <a:ext cx="7777163" cy="4522787"/>
          </a:xfrm>
          <a:prstGeom prst="rect">
            <a:avLst/>
          </a:prstGeom>
        </p:spPr>
        <p:txBody>
          <a:bodyPr>
            <a:spAutoFit/>
          </a:bodyPr>
          <a:lstStyle/>
          <a:p>
            <a:pPr algn="just" fontAlgn="auto">
              <a:spcBef>
                <a:spcPts val="0"/>
              </a:spcBef>
              <a:spcAft>
                <a:spcPts val="0"/>
              </a:spcAft>
              <a:defRPr/>
            </a:pPr>
            <a:r>
              <a:rPr lang="en-US" sz="3200" b="1" dirty="0">
                <a:solidFill>
                  <a:schemeClr val="accent5">
                    <a:lumMod val="75000"/>
                  </a:schemeClr>
                </a:solidFill>
                <a:latin typeface="+mn-lt"/>
                <a:cs typeface="+mn-cs"/>
              </a:rPr>
              <a:t>Ideally, worldly life should progress towards selfless renunciation (or monastic life), faith or devotion should deepen with a rational understanding and not directed to orthodoxy or blind adherence and rationalization should progress to non-attachment/non-clinging even to one’s own faith since there is no self (</a:t>
            </a:r>
            <a:r>
              <a:rPr lang="en-US" sz="3200" b="1" i="1" dirty="0" err="1">
                <a:solidFill>
                  <a:schemeClr val="accent5">
                    <a:lumMod val="75000"/>
                  </a:schemeClr>
                </a:solidFill>
                <a:latin typeface="+mn-lt"/>
                <a:cs typeface="+mn-cs"/>
              </a:rPr>
              <a:t>attā</a:t>
            </a:r>
            <a:r>
              <a:rPr lang="en-US" sz="3200" b="1" dirty="0">
                <a:solidFill>
                  <a:schemeClr val="accent5">
                    <a:lumMod val="75000"/>
                  </a:schemeClr>
                </a:solidFill>
                <a:latin typeface="+mn-lt"/>
                <a:cs typeface="+mn-cs"/>
              </a:rPr>
              <a:t>) that is absolute or ever-lasting.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endParaRPr lang="th-TH" dirty="0"/>
          </a:p>
        </p:txBody>
      </p:sp>
      <p:sp>
        <p:nvSpPr>
          <p:cNvPr id="4" name="Rectangle 3"/>
          <p:cNvSpPr/>
          <p:nvPr/>
        </p:nvSpPr>
        <p:spPr>
          <a:xfrm>
            <a:off x="798513" y="1196975"/>
            <a:ext cx="7559675" cy="4032250"/>
          </a:xfrm>
          <a:prstGeom prst="rect">
            <a:avLst/>
          </a:prstGeom>
        </p:spPr>
        <p:txBody>
          <a:bodyPr>
            <a:spAutoFit/>
          </a:bodyPr>
          <a:lstStyle/>
          <a:p>
            <a:pPr algn="just" fontAlgn="auto">
              <a:spcBef>
                <a:spcPts val="0"/>
              </a:spcBef>
              <a:spcAft>
                <a:spcPts val="0"/>
              </a:spcAft>
              <a:defRPr/>
            </a:pPr>
            <a:r>
              <a:rPr lang="en-US" sz="3200" b="1" dirty="0">
                <a:solidFill>
                  <a:schemeClr val="accent5">
                    <a:lumMod val="75000"/>
                  </a:schemeClr>
                </a:solidFill>
                <a:latin typeface="+mn-lt"/>
                <a:cs typeface="+mn-cs"/>
              </a:rPr>
              <a:t>Buddhism looks at all things in terms of integrated factors. There is no real self or essence in all things and so the Cartesian dictum </a:t>
            </a:r>
            <a:r>
              <a:rPr lang="en-US" sz="3200" b="1" i="1" dirty="0">
                <a:solidFill>
                  <a:schemeClr val="accent5">
                    <a:lumMod val="75000"/>
                  </a:schemeClr>
                </a:solidFill>
                <a:latin typeface="+mn-lt"/>
                <a:cs typeface="+mn-cs"/>
              </a:rPr>
              <a:t>cogito ergo sum</a:t>
            </a:r>
            <a:r>
              <a:rPr lang="en-US" sz="3200" b="1" dirty="0">
                <a:solidFill>
                  <a:schemeClr val="accent5">
                    <a:lumMod val="75000"/>
                  </a:schemeClr>
                </a:solidFill>
                <a:latin typeface="+mn-lt"/>
                <a:cs typeface="+mn-cs"/>
              </a:rPr>
              <a:t> (I think, therefore I am) that has influenced and directed western thinking down the centuries has a reverse call in Buddhism – I think, therefore I am NOT.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28775"/>
          </a:xfrm>
        </p:spPr>
        <p:style>
          <a:lnRef idx="1">
            <a:schemeClr val="accent6"/>
          </a:lnRef>
          <a:fillRef idx="2">
            <a:schemeClr val="accent6"/>
          </a:fillRef>
          <a:effectRef idx="1">
            <a:schemeClr val="accent6"/>
          </a:effectRef>
          <a:fontRef idx="minor">
            <a:schemeClr val="dk1"/>
          </a:fontRef>
        </p:style>
        <p:txBody>
          <a:bodyPr rtlCol="0">
            <a:normAutofit fontScale="90000"/>
          </a:bodyPr>
          <a:lstStyle/>
          <a:p>
            <a:pPr fontAlgn="auto">
              <a:spcAft>
                <a:spcPts val="0"/>
              </a:spcAft>
              <a:defRPr/>
            </a:pPr>
            <a:r>
              <a:rPr lang="en-US" b="1" dirty="0" smtClean="0"/>
              <a:t/>
            </a:r>
            <a:br>
              <a:rPr lang="en-US" b="1" dirty="0" smtClean="0"/>
            </a:br>
            <a:r>
              <a:rPr lang="en-US" b="1" dirty="0" smtClean="0"/>
              <a:t>The </a:t>
            </a:r>
            <a:r>
              <a:rPr lang="en-US" b="1" dirty="0"/>
              <a:t>forest tradition vis-à-vis </a:t>
            </a:r>
            <a:r>
              <a:rPr lang="en-US" b="1" dirty="0" err="1"/>
              <a:t>Derridean</a:t>
            </a:r>
            <a:r>
              <a:rPr lang="en-US" b="1" dirty="0"/>
              <a:t> deconstruction</a:t>
            </a:r>
            <a:r>
              <a:rPr lang="en-US" dirty="0"/>
              <a:t/>
            </a:r>
            <a:br>
              <a:rPr lang="en-US" dirty="0"/>
            </a:br>
            <a:endParaRPr lang="th-TH" dirty="0"/>
          </a:p>
        </p:txBody>
      </p:sp>
      <p:sp>
        <p:nvSpPr>
          <p:cNvPr id="3" name="Content Placeholder 2"/>
          <p:cNvSpPr>
            <a:spLocks noGrp="1"/>
          </p:cNvSpPr>
          <p:nvPr>
            <p:ph idx="1"/>
          </p:nvPr>
        </p:nvSpPr>
        <p:spPr>
          <a:xfrm>
            <a:off x="0" y="1628800"/>
            <a:ext cx="9144000" cy="5229200"/>
          </a:xfrm>
          <a:ln/>
        </p:spPr>
        <p:style>
          <a:lnRef idx="0">
            <a:schemeClr val="accent5"/>
          </a:lnRef>
          <a:fillRef idx="3">
            <a:schemeClr val="accent5"/>
          </a:fillRef>
          <a:effectRef idx="3">
            <a:schemeClr val="accent5"/>
          </a:effectRef>
          <a:fontRef idx="minor">
            <a:schemeClr val="lt1"/>
          </a:fontRef>
        </p:style>
        <p:txBody>
          <a:bodyPr rtlCol="0">
            <a:normAutofit/>
          </a:bodyPr>
          <a:lstStyle/>
          <a:p>
            <a:pPr fontAlgn="auto">
              <a:spcAft>
                <a:spcPts val="0"/>
              </a:spcAft>
              <a:defRPr/>
            </a:pPr>
            <a:endParaRPr lang="th-TH" dirty="0"/>
          </a:p>
        </p:txBody>
      </p:sp>
      <p:sp>
        <p:nvSpPr>
          <p:cNvPr id="29702" name="Rectangle 3"/>
          <p:cNvSpPr>
            <a:spLocks noChangeArrowheads="1"/>
          </p:cNvSpPr>
          <p:nvPr/>
        </p:nvSpPr>
        <p:spPr bwMode="auto">
          <a:xfrm>
            <a:off x="1116013" y="2133600"/>
            <a:ext cx="6769100" cy="3970338"/>
          </a:xfrm>
          <a:prstGeom prst="rect">
            <a:avLst/>
          </a:prstGeom>
          <a:noFill/>
          <a:ln w="9525">
            <a:noFill/>
            <a:miter lim="800000"/>
            <a:headEnd/>
            <a:tailEnd/>
          </a:ln>
        </p:spPr>
        <p:txBody>
          <a:bodyPr>
            <a:spAutoFit/>
          </a:bodyPr>
          <a:lstStyle/>
          <a:p>
            <a:pPr algn="just"/>
            <a:r>
              <a:rPr lang="en-US" sz="3600" b="1">
                <a:solidFill>
                  <a:schemeClr val="bg1"/>
                </a:solidFill>
                <a:cs typeface="Cordia New" pitchFamily="34" charset="-34"/>
              </a:rPr>
              <a:t>The forest tradition monks as followers of the Buddha themselves worked very much within the framework of a form of deconstruction that we may as well name as empirical deconstruction.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ln/>
        </p:spPr>
        <p:style>
          <a:lnRef idx="0">
            <a:schemeClr val="accent5"/>
          </a:lnRef>
          <a:fillRef idx="3">
            <a:schemeClr val="accent5"/>
          </a:fillRef>
          <a:effectRef idx="3">
            <a:schemeClr val="accent5"/>
          </a:effectRef>
          <a:fontRef idx="minor">
            <a:schemeClr val="lt1"/>
          </a:fontRef>
        </p:style>
        <p:txBody>
          <a:bodyPr rtlCol="0">
            <a:normAutofit/>
          </a:bodyPr>
          <a:lstStyle/>
          <a:p>
            <a:pPr fontAlgn="auto">
              <a:spcAft>
                <a:spcPts val="0"/>
              </a:spcAft>
              <a:defRPr/>
            </a:pPr>
            <a:endParaRPr lang="th-TH"/>
          </a:p>
        </p:txBody>
      </p:sp>
      <p:sp>
        <p:nvSpPr>
          <p:cNvPr id="30725" name="Rectangle 3"/>
          <p:cNvSpPr>
            <a:spLocks noChangeArrowheads="1"/>
          </p:cNvSpPr>
          <p:nvPr/>
        </p:nvSpPr>
        <p:spPr bwMode="auto">
          <a:xfrm>
            <a:off x="827088" y="1012825"/>
            <a:ext cx="7632700" cy="4524375"/>
          </a:xfrm>
          <a:prstGeom prst="rect">
            <a:avLst/>
          </a:prstGeom>
          <a:noFill/>
          <a:ln w="9525">
            <a:noFill/>
            <a:miter lim="800000"/>
            <a:headEnd/>
            <a:tailEnd/>
          </a:ln>
        </p:spPr>
        <p:txBody>
          <a:bodyPr>
            <a:spAutoFit/>
          </a:bodyPr>
          <a:lstStyle/>
          <a:p>
            <a:pPr algn="just"/>
            <a:r>
              <a:rPr lang="en-US" sz="3600" b="1">
                <a:solidFill>
                  <a:schemeClr val="bg1"/>
                </a:solidFill>
                <a:cs typeface="Cordia New" pitchFamily="34" charset="-34"/>
              </a:rPr>
              <a:t>These monks who emphasized on the </a:t>
            </a:r>
            <a:r>
              <a:rPr lang="en-US" sz="3600" b="1" i="1">
                <a:solidFill>
                  <a:schemeClr val="bg1"/>
                </a:solidFill>
                <a:cs typeface="Cordia New" pitchFamily="34" charset="-34"/>
              </a:rPr>
              <a:t>thudanga </a:t>
            </a:r>
            <a:r>
              <a:rPr lang="en-US" sz="3600" b="1">
                <a:solidFill>
                  <a:schemeClr val="bg1"/>
                </a:solidFill>
                <a:cs typeface="Cordia New" pitchFamily="34" charset="-34"/>
              </a:rPr>
              <a:t>practice geared their deconstructive endeavours to none other than the dawning of an inner peaceful state upon the transcendence of their ego, conventional truths, mental-formations and attachment to such mental states.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p:cNvSpPr>
            <a:spLocks noGrp="1"/>
          </p:cNvSpPr>
          <p:nvPr>
            <p:ph idx="1"/>
          </p:nvPr>
        </p:nvSpPr>
        <p:spPr>
          <a:xfrm>
            <a:off x="0" y="0"/>
            <a:ext cx="9144000" cy="6858000"/>
          </a:xfrm>
          <a:blipFill dpi="0" rotWithShape="1">
            <a:blip r:embed="rId2"/>
            <a:srcRect/>
            <a:tile tx="0" ty="0" sx="100000" sy="100000" flip="none" algn="tl"/>
          </a:blipFill>
        </p:spPr>
        <p:txBody>
          <a:bodyPr/>
          <a:lstStyle/>
          <a:p>
            <a:endParaRPr lang="th-TH" smtClean="0"/>
          </a:p>
        </p:txBody>
      </p:sp>
      <p:pic>
        <p:nvPicPr>
          <p:cNvPr id="4099" name="Picture 2"/>
          <p:cNvPicPr>
            <a:picLocks noGrp="1"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67744" y="260648"/>
            <a:ext cx="4320480" cy="6336704"/>
          </a:xfrm>
          <a:prstGeom prst="roundRect">
            <a:avLst>
              <a:gd name="adj" fmla="val 8594"/>
            </a:avLst>
          </a:prstGeom>
          <a:solidFill>
            <a:srgbClr val="FFFFFF">
              <a:shade val="85000"/>
            </a:srgbClr>
          </a:solidFill>
          <a:ln>
            <a:noFill/>
          </a:ln>
          <a:effectLst>
            <a:outerShdw dist="35921" dir="2700000" algn="ctr" rotWithShape="0">
              <a:srgbClr val="EEECE1"/>
            </a:outerShdw>
          </a:effectLst>
          <a:extLs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ln/>
        </p:spPr>
        <p:style>
          <a:lnRef idx="0">
            <a:schemeClr val="accent5"/>
          </a:lnRef>
          <a:fillRef idx="3">
            <a:schemeClr val="accent5"/>
          </a:fillRef>
          <a:effectRef idx="3">
            <a:schemeClr val="accent5"/>
          </a:effectRef>
          <a:fontRef idx="minor">
            <a:schemeClr val="lt1"/>
          </a:fontRef>
        </p:style>
        <p:txBody>
          <a:bodyPr rtlCol="0">
            <a:normAutofit/>
          </a:bodyPr>
          <a:lstStyle/>
          <a:p>
            <a:pPr fontAlgn="auto">
              <a:spcAft>
                <a:spcPts val="0"/>
              </a:spcAft>
              <a:defRPr/>
            </a:pPr>
            <a:endParaRPr lang="th-TH" dirty="0"/>
          </a:p>
        </p:txBody>
      </p:sp>
      <p:sp>
        <p:nvSpPr>
          <p:cNvPr id="31749" name="Rectangle 3"/>
          <p:cNvSpPr>
            <a:spLocks noChangeArrowheads="1"/>
          </p:cNvSpPr>
          <p:nvPr/>
        </p:nvSpPr>
        <p:spPr bwMode="auto">
          <a:xfrm>
            <a:off x="900113" y="1012825"/>
            <a:ext cx="7416800" cy="4524375"/>
          </a:xfrm>
          <a:prstGeom prst="rect">
            <a:avLst/>
          </a:prstGeom>
          <a:noFill/>
          <a:ln w="9525">
            <a:noFill/>
            <a:miter lim="800000"/>
            <a:headEnd/>
            <a:tailEnd/>
          </a:ln>
        </p:spPr>
        <p:txBody>
          <a:bodyPr>
            <a:spAutoFit/>
          </a:bodyPr>
          <a:lstStyle/>
          <a:p>
            <a:pPr algn="just"/>
            <a:r>
              <a:rPr lang="en-US" sz="3600" b="1">
                <a:solidFill>
                  <a:schemeClr val="bg1"/>
                </a:solidFill>
                <a:cs typeface="Cordia New" pitchFamily="34" charset="-34"/>
              </a:rPr>
              <a:t>They developed and adhered to a life’s philosophy that was based on a rigorous deconstructive mode of practice that gave rise to a practical discourse of annihilation of the ego and the resultant understanding of  state of ‘being’ (both mental and physical) as it-is-in-itself.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6"/>
          </a:lnRef>
          <a:fillRef idx="2">
            <a:schemeClr val="accent6"/>
          </a:fillRef>
          <a:effectRef idx="1">
            <a:schemeClr val="accent6"/>
          </a:effectRef>
          <a:fontRef idx="minor">
            <a:schemeClr val="dk1"/>
          </a:fontRef>
        </p:style>
        <p:txBody>
          <a:bodyPr rtlCol="0">
            <a:normAutofit/>
          </a:bodyPr>
          <a:lstStyle/>
          <a:p>
            <a:pPr fontAlgn="auto">
              <a:spcAft>
                <a:spcPts val="0"/>
              </a:spcAft>
              <a:defRPr/>
            </a:pPr>
            <a:endParaRPr lang="th-TH" dirty="0"/>
          </a:p>
        </p:txBody>
      </p:sp>
      <p:sp>
        <p:nvSpPr>
          <p:cNvPr id="4" name="Rectangle 3"/>
          <p:cNvSpPr/>
          <p:nvPr/>
        </p:nvSpPr>
        <p:spPr>
          <a:xfrm>
            <a:off x="908050" y="1341438"/>
            <a:ext cx="7408863" cy="4030662"/>
          </a:xfrm>
          <a:prstGeom prst="rect">
            <a:avLst/>
          </a:prstGeom>
        </p:spPr>
        <p:txBody>
          <a:bodyPr>
            <a:spAutoFit/>
          </a:bodyPr>
          <a:lstStyle/>
          <a:p>
            <a:pPr algn="just" fontAlgn="auto">
              <a:spcBef>
                <a:spcPts val="0"/>
              </a:spcBef>
              <a:spcAft>
                <a:spcPts val="0"/>
              </a:spcAft>
              <a:defRPr/>
            </a:pPr>
            <a:r>
              <a:rPr lang="en-US" sz="3200" b="1" dirty="0">
                <a:solidFill>
                  <a:schemeClr val="accent4">
                    <a:lumMod val="75000"/>
                  </a:schemeClr>
                </a:solidFill>
                <a:latin typeface="+mn-lt"/>
                <a:cs typeface="+mn-cs"/>
              </a:rPr>
              <a:t>This mode of practice can thus be categorized as empirical deconstruction or deconstruction-in-praxis. </a:t>
            </a:r>
            <a:r>
              <a:rPr lang="en-US" sz="3200" b="1" dirty="0">
                <a:solidFill>
                  <a:schemeClr val="accent4">
                    <a:lumMod val="75000"/>
                  </a:schemeClr>
                </a:solidFill>
                <a:latin typeface="+mn-lt"/>
                <a:cs typeface="+mn-cs"/>
              </a:rPr>
              <a:t>Such </a:t>
            </a:r>
            <a:r>
              <a:rPr lang="en-US" sz="3200" b="1" dirty="0">
                <a:solidFill>
                  <a:schemeClr val="accent4">
                    <a:lumMod val="75000"/>
                  </a:schemeClr>
                </a:solidFill>
                <a:latin typeface="+mn-lt"/>
                <a:cs typeface="+mn-cs"/>
              </a:rPr>
              <a:t>a way of practice does not valorize the ‘written’ text, but renders the practice a moment-to-moment phenomenal and empirical garb without at the same time erecting a ‘mega-narrative’ of the self-at-practice. </a:t>
            </a:r>
            <a:endParaRPr lang="th-TH" sz="3200" b="1" dirty="0">
              <a:solidFill>
                <a:schemeClr val="accent4">
                  <a:lumMod val="75000"/>
                </a:schemeClr>
              </a:solidFill>
              <a:latin typeface="+mn-lt"/>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6"/>
          </a:lnRef>
          <a:fillRef idx="2">
            <a:schemeClr val="accent6"/>
          </a:fillRef>
          <a:effectRef idx="1">
            <a:schemeClr val="accent6"/>
          </a:effectRef>
          <a:fontRef idx="minor">
            <a:schemeClr val="dk1"/>
          </a:fontRef>
        </p:style>
        <p:txBody>
          <a:bodyPr rtlCol="0">
            <a:normAutofit/>
          </a:bodyPr>
          <a:lstStyle/>
          <a:p>
            <a:pPr fontAlgn="auto">
              <a:spcAft>
                <a:spcPts val="0"/>
              </a:spcAft>
              <a:defRPr/>
            </a:pPr>
            <a:endParaRPr lang="th-TH" dirty="0"/>
          </a:p>
        </p:txBody>
      </p:sp>
      <p:sp>
        <p:nvSpPr>
          <p:cNvPr id="4" name="Rectangle 3"/>
          <p:cNvSpPr/>
          <p:nvPr/>
        </p:nvSpPr>
        <p:spPr>
          <a:xfrm>
            <a:off x="1187450" y="1012825"/>
            <a:ext cx="6840538" cy="4524375"/>
          </a:xfrm>
          <a:prstGeom prst="rect">
            <a:avLst/>
          </a:prstGeom>
        </p:spPr>
        <p:txBody>
          <a:bodyPr>
            <a:spAutoFit/>
          </a:bodyPr>
          <a:lstStyle/>
          <a:p>
            <a:pPr algn="just" fontAlgn="auto">
              <a:spcBef>
                <a:spcPts val="0"/>
              </a:spcBef>
              <a:spcAft>
                <a:spcPts val="0"/>
              </a:spcAft>
              <a:defRPr/>
            </a:pPr>
            <a:r>
              <a:rPr lang="en-US" sz="3600" b="1" dirty="0">
                <a:solidFill>
                  <a:schemeClr val="accent5">
                    <a:lumMod val="75000"/>
                  </a:schemeClr>
                </a:solidFill>
                <a:latin typeface="+mn-lt"/>
                <a:cs typeface="+mn-cs"/>
              </a:rPr>
              <a:t>This is possible because critically reflective Buddhist deconstruction creates the fertile ground for a form of self-introspective practice/scrutiny that goes hand in hand with moral practice and non-attachment to the self and the practice practiced. </a:t>
            </a:r>
            <a:endParaRPr lang="th-TH" sz="3600" b="1" dirty="0">
              <a:solidFill>
                <a:schemeClr val="accent5">
                  <a:lumMod val="75000"/>
                </a:schemeClr>
              </a:solidFill>
              <a:latin typeface="+mn-lt"/>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ln/>
        </p:spPr>
        <p:style>
          <a:lnRef idx="0">
            <a:schemeClr val="accent6"/>
          </a:lnRef>
          <a:fillRef idx="3">
            <a:schemeClr val="accent6"/>
          </a:fillRef>
          <a:effectRef idx="3">
            <a:schemeClr val="accent6"/>
          </a:effectRef>
          <a:fontRef idx="minor">
            <a:schemeClr val="lt1"/>
          </a:fontRef>
        </p:style>
        <p:txBody>
          <a:bodyPr rtlCol="0">
            <a:normAutofit/>
          </a:bodyPr>
          <a:lstStyle/>
          <a:p>
            <a:pPr fontAlgn="auto">
              <a:spcAft>
                <a:spcPts val="0"/>
              </a:spcAft>
              <a:defRPr/>
            </a:pPr>
            <a:endParaRPr lang="th-TH" dirty="0"/>
          </a:p>
        </p:txBody>
      </p:sp>
      <p:sp>
        <p:nvSpPr>
          <p:cNvPr id="34821" name="Rectangle 3"/>
          <p:cNvSpPr>
            <a:spLocks noChangeArrowheads="1"/>
          </p:cNvSpPr>
          <p:nvPr/>
        </p:nvSpPr>
        <p:spPr bwMode="auto">
          <a:xfrm>
            <a:off x="938213" y="981075"/>
            <a:ext cx="7416800" cy="4954588"/>
          </a:xfrm>
          <a:prstGeom prst="rect">
            <a:avLst/>
          </a:prstGeom>
          <a:noFill/>
          <a:ln w="9525">
            <a:noFill/>
            <a:miter lim="800000"/>
            <a:headEnd/>
            <a:tailEnd/>
          </a:ln>
        </p:spPr>
        <p:txBody>
          <a:bodyPr>
            <a:spAutoFit/>
          </a:bodyPr>
          <a:lstStyle/>
          <a:p>
            <a:pPr algn="just"/>
            <a:r>
              <a:rPr lang="en-US" sz="3200" b="1">
                <a:solidFill>
                  <a:schemeClr val="bg1"/>
                </a:solidFill>
                <a:cs typeface="Cordia New" pitchFamily="34" charset="-34"/>
              </a:rPr>
              <a:t>“Regardless of time and place, the whole practice of Dhamma comes to </a:t>
            </a:r>
            <a:r>
              <a:rPr lang="en-US" sz="3200" b="1" i="1">
                <a:solidFill>
                  <a:schemeClr val="bg1"/>
                </a:solidFill>
                <a:cs typeface="Cordia New" pitchFamily="34" charset="-34"/>
              </a:rPr>
              <a:t>completion</a:t>
            </a:r>
            <a:r>
              <a:rPr lang="en-US" sz="3200" b="1">
                <a:solidFill>
                  <a:schemeClr val="bg1"/>
                </a:solidFill>
                <a:cs typeface="Cordia New" pitchFamily="34" charset="-34"/>
              </a:rPr>
              <a:t> at the place where there is </a:t>
            </a:r>
            <a:r>
              <a:rPr lang="en-US" sz="3200" b="1" i="1">
                <a:solidFill>
                  <a:schemeClr val="bg1"/>
                </a:solidFill>
                <a:cs typeface="Cordia New" pitchFamily="34" charset="-34"/>
              </a:rPr>
              <a:t>nothing</a:t>
            </a:r>
            <a:r>
              <a:rPr lang="en-US" sz="3200" b="1">
                <a:solidFill>
                  <a:schemeClr val="bg1"/>
                </a:solidFill>
                <a:cs typeface="Cordia New" pitchFamily="34" charset="-34"/>
              </a:rPr>
              <a:t>. It’s the place of surrender, of emptiness, of laying down the burden. This is the finish. It’s not like the person who says, “Why is the flag fluttering in the wind? I say it’s because of the wind.” Another person says because of the flag.”</a:t>
            </a:r>
            <a:r>
              <a:rPr lang="en-US" b="1">
                <a:solidFill>
                  <a:schemeClr val="bg1"/>
                </a:solidFill>
                <a:cs typeface="Cordia New" pitchFamily="34" charset="-34"/>
              </a:rPr>
              <a:t/>
            </a:r>
            <a:br>
              <a:rPr lang="en-US" b="1">
                <a:solidFill>
                  <a:schemeClr val="bg1"/>
                </a:solidFill>
                <a:cs typeface="Cordia New" pitchFamily="34" charset="-34"/>
              </a:rPr>
            </a:br>
            <a:endParaRPr lang="th-TH">
              <a:solidFill>
                <a:schemeClr val="bg1"/>
              </a:solidFill>
              <a:cs typeface="Cordia New" pitchFamily="34" charset="-34"/>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ln/>
        </p:spPr>
        <p:style>
          <a:lnRef idx="0">
            <a:schemeClr val="accent6"/>
          </a:lnRef>
          <a:fillRef idx="3">
            <a:schemeClr val="accent6"/>
          </a:fillRef>
          <a:effectRef idx="3">
            <a:schemeClr val="accent6"/>
          </a:effectRef>
          <a:fontRef idx="minor">
            <a:schemeClr val="lt1"/>
          </a:fontRef>
        </p:style>
        <p:txBody>
          <a:bodyPr rtlCol="0">
            <a:normAutofit/>
          </a:bodyPr>
          <a:lstStyle/>
          <a:p>
            <a:pPr fontAlgn="auto">
              <a:spcAft>
                <a:spcPts val="0"/>
              </a:spcAft>
              <a:defRPr/>
            </a:pPr>
            <a:endParaRPr lang="th-TH" dirty="0"/>
          </a:p>
        </p:txBody>
      </p:sp>
      <p:sp>
        <p:nvSpPr>
          <p:cNvPr id="4" name="Rectangle 3"/>
          <p:cNvSpPr/>
          <p:nvPr/>
        </p:nvSpPr>
        <p:spPr>
          <a:xfrm>
            <a:off x="900113" y="981075"/>
            <a:ext cx="7416800" cy="4524375"/>
          </a:xfrm>
          <a:prstGeom prst="rect">
            <a:avLst/>
          </a:prstGeom>
        </p:spPr>
        <p:txBody>
          <a:bodyPr>
            <a:spAutoFit/>
          </a:bodyPr>
          <a:lstStyle/>
          <a:p>
            <a:pPr algn="just" fontAlgn="auto">
              <a:spcBef>
                <a:spcPts val="0"/>
              </a:spcBef>
              <a:spcAft>
                <a:spcPts val="0"/>
              </a:spcAft>
              <a:defRPr/>
            </a:pPr>
            <a:r>
              <a:rPr lang="en-US" sz="3600" b="1" dirty="0">
                <a:solidFill>
                  <a:schemeClr val="accent4">
                    <a:lumMod val="75000"/>
                  </a:schemeClr>
                </a:solidFill>
                <a:latin typeface="+mn-lt"/>
                <a:cs typeface="+mn-cs"/>
              </a:rPr>
              <a:t>“The </a:t>
            </a:r>
            <a:r>
              <a:rPr lang="en-US" sz="3600" b="1" dirty="0">
                <a:solidFill>
                  <a:schemeClr val="accent4">
                    <a:lumMod val="75000"/>
                  </a:schemeClr>
                </a:solidFill>
                <a:latin typeface="+mn-lt"/>
                <a:cs typeface="+mn-cs"/>
              </a:rPr>
              <a:t>other retorts that it’s because of the wind. There’s no end to this! All these things are merely </a:t>
            </a:r>
            <a:r>
              <a:rPr lang="en-US" sz="3600" b="1" i="1" dirty="0">
                <a:solidFill>
                  <a:schemeClr val="accent4">
                    <a:lumMod val="75000"/>
                  </a:schemeClr>
                </a:solidFill>
                <a:latin typeface="+mn-lt"/>
                <a:cs typeface="+mn-cs"/>
              </a:rPr>
              <a:t>conventions</a:t>
            </a:r>
            <a:r>
              <a:rPr lang="en-US" sz="3600" b="1" dirty="0">
                <a:solidFill>
                  <a:schemeClr val="accent4">
                    <a:lumMod val="75000"/>
                  </a:schemeClr>
                </a:solidFill>
                <a:latin typeface="+mn-lt"/>
                <a:cs typeface="+mn-cs"/>
              </a:rPr>
              <a:t>, we establish them ourselves. If you know these things with wisdom then you’ll know impermanence, suffering and not-self. This is the outlook which leads to enlightenment.” </a:t>
            </a:r>
            <a:endParaRPr lang="th-TH" sz="3600" dirty="0">
              <a:solidFill>
                <a:schemeClr val="accent4">
                  <a:lumMod val="75000"/>
                </a:schemeClr>
              </a:solidFill>
              <a:latin typeface="+mn-lt"/>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28775"/>
          </a:xfrm>
        </p:spPr>
        <p:style>
          <a:lnRef idx="1">
            <a:schemeClr val="accent5"/>
          </a:lnRef>
          <a:fillRef idx="2">
            <a:schemeClr val="accent5"/>
          </a:fillRef>
          <a:effectRef idx="1">
            <a:schemeClr val="accent5"/>
          </a:effectRef>
          <a:fontRef idx="minor">
            <a:schemeClr val="dk1"/>
          </a:fontRef>
        </p:style>
        <p:txBody>
          <a:bodyPr rtlCol="0">
            <a:noAutofit/>
          </a:bodyPr>
          <a:lstStyle/>
          <a:p>
            <a:pPr algn="just" fontAlgn="auto">
              <a:spcAft>
                <a:spcPts val="0"/>
              </a:spcAft>
              <a:defRPr/>
            </a:pPr>
            <a:r>
              <a:rPr lang="en-US" sz="3600" b="1" dirty="0" smtClean="0"/>
              <a:t/>
            </a:r>
            <a:br>
              <a:rPr lang="en-US" sz="3600" b="1" dirty="0" smtClean="0"/>
            </a:br>
            <a:r>
              <a:rPr lang="en-US" sz="4000" b="1" dirty="0" err="1" smtClean="0">
                <a:latin typeface="Accidental Presidency" pitchFamily="2" charset="0"/>
              </a:rPr>
              <a:t>Anattā</a:t>
            </a:r>
            <a:r>
              <a:rPr lang="en-US" sz="4000" b="1" dirty="0" smtClean="0">
                <a:latin typeface="Accidental Presidency" pitchFamily="2" charset="0"/>
              </a:rPr>
              <a:t> </a:t>
            </a:r>
            <a:r>
              <a:rPr lang="en-US" sz="4000" b="1" dirty="0">
                <a:latin typeface="Accidental Presidency" pitchFamily="2" charset="0"/>
              </a:rPr>
              <a:t>is put into practice through the </a:t>
            </a:r>
            <a:r>
              <a:rPr lang="en-US" sz="4000" b="1" dirty="0" smtClean="0">
                <a:latin typeface="Accidental Presidency" pitchFamily="2" charset="0"/>
              </a:rPr>
              <a:t>deconstructive </a:t>
            </a:r>
            <a:r>
              <a:rPr lang="en-US" sz="4000" b="1" dirty="0">
                <a:latin typeface="Accidental Presidency" pitchFamily="2" charset="0"/>
              </a:rPr>
              <a:t>mantra of ‘Let Go’ of the forest tradition</a:t>
            </a:r>
            <a:r>
              <a:rPr lang="en-US" sz="4000" dirty="0">
                <a:latin typeface="Accidental Presidency" pitchFamily="2" charset="0"/>
              </a:rPr>
              <a:t/>
            </a:r>
            <a:br>
              <a:rPr lang="en-US" sz="4000" dirty="0">
                <a:latin typeface="Accidental Presidency" pitchFamily="2" charset="0"/>
              </a:rPr>
            </a:br>
            <a:endParaRPr lang="th-TH" sz="4000" dirty="0">
              <a:latin typeface="Accidental Presidency" pitchFamily="2" charset="0"/>
            </a:endParaRPr>
          </a:p>
        </p:txBody>
      </p:sp>
      <p:sp>
        <p:nvSpPr>
          <p:cNvPr id="3" name="Content Placeholder 2"/>
          <p:cNvSpPr>
            <a:spLocks noGrp="1"/>
          </p:cNvSpPr>
          <p:nvPr>
            <p:ph idx="1"/>
          </p:nvPr>
        </p:nvSpPr>
        <p:spPr>
          <a:xfrm>
            <a:off x="0" y="1628800"/>
            <a:ext cx="9144000" cy="5229200"/>
          </a:xfrm>
          <a:ln/>
        </p:spPr>
        <p:style>
          <a:lnRef idx="0">
            <a:schemeClr val="accent5"/>
          </a:lnRef>
          <a:fillRef idx="3">
            <a:schemeClr val="accent5"/>
          </a:fillRef>
          <a:effectRef idx="3">
            <a:schemeClr val="accent5"/>
          </a:effectRef>
          <a:fontRef idx="minor">
            <a:schemeClr val="lt1"/>
          </a:fontRef>
        </p:style>
        <p:txBody>
          <a:bodyPr rtlCol="0">
            <a:normAutofit/>
          </a:bodyPr>
          <a:lstStyle/>
          <a:p>
            <a:pPr fontAlgn="auto">
              <a:spcAft>
                <a:spcPts val="0"/>
              </a:spcAft>
              <a:defRPr/>
            </a:pPr>
            <a:endParaRPr lang="en-US" sz="3600" b="1" dirty="0" smtClean="0">
              <a:solidFill>
                <a:schemeClr val="bg1"/>
              </a:solidFill>
            </a:endParaRPr>
          </a:p>
          <a:p>
            <a:pPr fontAlgn="auto">
              <a:spcAft>
                <a:spcPts val="0"/>
              </a:spcAft>
              <a:defRPr/>
            </a:pPr>
            <a:r>
              <a:rPr lang="en-US" sz="3600" b="1" dirty="0" smtClean="0">
                <a:solidFill>
                  <a:schemeClr val="bg1"/>
                </a:solidFill>
              </a:rPr>
              <a:t>According </a:t>
            </a:r>
            <a:r>
              <a:rPr lang="en-US" sz="3600" b="1" dirty="0">
                <a:solidFill>
                  <a:schemeClr val="bg1"/>
                </a:solidFill>
              </a:rPr>
              <a:t>to </a:t>
            </a:r>
            <a:r>
              <a:rPr lang="en-US" sz="3600" b="1" dirty="0" err="1">
                <a:solidFill>
                  <a:schemeClr val="bg1"/>
                </a:solidFill>
              </a:rPr>
              <a:t>Luangpho</a:t>
            </a:r>
            <a:r>
              <a:rPr lang="en-US" sz="3600" b="1" dirty="0">
                <a:solidFill>
                  <a:schemeClr val="bg1"/>
                </a:solidFill>
              </a:rPr>
              <a:t> </a:t>
            </a:r>
            <a:r>
              <a:rPr lang="en-US" sz="3600" b="1" dirty="0" err="1">
                <a:solidFill>
                  <a:schemeClr val="bg1"/>
                </a:solidFill>
              </a:rPr>
              <a:t>Chah</a:t>
            </a:r>
            <a:r>
              <a:rPr lang="en-US" sz="3600" b="1" dirty="0">
                <a:solidFill>
                  <a:schemeClr val="bg1"/>
                </a:solidFill>
              </a:rPr>
              <a:t>, real </a:t>
            </a:r>
            <a:r>
              <a:rPr lang="en-US" sz="3600" b="1" dirty="0" err="1" smtClean="0">
                <a:solidFill>
                  <a:schemeClr val="bg1"/>
                </a:solidFill>
              </a:rPr>
              <a:t>meditat</a:t>
            </a:r>
            <a:r>
              <a:rPr lang="en-US" sz="3600" b="1" dirty="0" smtClean="0">
                <a:solidFill>
                  <a:schemeClr val="bg1"/>
                </a:solidFill>
              </a:rPr>
              <a:t>-ion </a:t>
            </a:r>
            <a:r>
              <a:rPr lang="en-US" sz="3600" b="1" dirty="0">
                <a:solidFill>
                  <a:schemeClr val="bg1"/>
                </a:solidFill>
              </a:rPr>
              <a:t>has to do with attitude and awareness </a:t>
            </a:r>
            <a:r>
              <a:rPr lang="en-US" sz="3600" b="1" dirty="0" smtClean="0">
                <a:solidFill>
                  <a:schemeClr val="bg1"/>
                </a:solidFill>
              </a:rPr>
              <a:t>   in </a:t>
            </a:r>
            <a:r>
              <a:rPr lang="en-US" sz="3600" b="1" dirty="0">
                <a:solidFill>
                  <a:schemeClr val="bg1"/>
                </a:solidFill>
              </a:rPr>
              <a:t>any activity, not just with seeking silence in a forest cottage. “In the end, we must learn to </a:t>
            </a:r>
            <a:r>
              <a:rPr lang="en-US" sz="3600" b="1" dirty="0" smtClean="0">
                <a:solidFill>
                  <a:schemeClr val="bg1"/>
                </a:solidFill>
              </a:rPr>
              <a:t>LET GO every </a:t>
            </a:r>
            <a:r>
              <a:rPr lang="en-US" sz="3600" b="1" dirty="0">
                <a:solidFill>
                  <a:schemeClr val="bg1"/>
                </a:solidFill>
              </a:rPr>
              <a:t>desire, even the desire for enlightenment. Only then can we be free”.</a:t>
            </a:r>
            <a:endParaRPr lang="th-TH" sz="3600" b="1"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ln/>
        </p:spPr>
        <p:style>
          <a:lnRef idx="0">
            <a:schemeClr val="accent1"/>
          </a:lnRef>
          <a:fillRef idx="3">
            <a:schemeClr val="accent1"/>
          </a:fillRef>
          <a:effectRef idx="3">
            <a:schemeClr val="accent1"/>
          </a:effectRef>
          <a:fontRef idx="minor">
            <a:schemeClr val="lt1"/>
          </a:fontRef>
        </p:style>
        <p:txBody>
          <a:bodyPr rtlCol="0">
            <a:normAutofit fontScale="90000"/>
          </a:bodyPr>
          <a:lstStyle/>
          <a:p>
            <a:pPr fontAlgn="auto">
              <a:spcAft>
                <a:spcPts val="0"/>
              </a:spcAft>
              <a:defRPr/>
            </a:pPr>
            <a:r>
              <a:rPr lang="en-US" b="1" dirty="0"/>
              <a:t>Lessons from the forest tradition for global recovery</a:t>
            </a:r>
            <a:endParaRPr lang="th-TH" dirty="0"/>
          </a:p>
        </p:txBody>
      </p:sp>
      <p:sp>
        <p:nvSpPr>
          <p:cNvPr id="3" name="Content Placeholder 2"/>
          <p:cNvSpPr>
            <a:spLocks noGrp="1"/>
          </p:cNvSpPr>
          <p:nvPr>
            <p:ph idx="1"/>
          </p:nvPr>
        </p:nvSpPr>
        <p:spPr>
          <a:xfrm>
            <a:off x="0" y="1412776"/>
            <a:ext cx="9144000" cy="5445224"/>
          </a:xfrm>
          <a:ln/>
        </p:spPr>
        <p:style>
          <a:lnRef idx="0">
            <a:schemeClr val="accent5"/>
          </a:lnRef>
          <a:fillRef idx="3">
            <a:schemeClr val="accent5"/>
          </a:fillRef>
          <a:effectRef idx="3">
            <a:schemeClr val="accent5"/>
          </a:effectRef>
          <a:fontRef idx="minor">
            <a:schemeClr val="lt1"/>
          </a:fontRef>
        </p:style>
        <p:txBody>
          <a:bodyPr rtlCol="0">
            <a:normAutofit/>
          </a:bodyPr>
          <a:lstStyle/>
          <a:p>
            <a:pPr fontAlgn="auto">
              <a:spcAft>
                <a:spcPts val="0"/>
              </a:spcAft>
              <a:defRPr/>
            </a:pPr>
            <a:endParaRPr lang="th-TH" dirty="0"/>
          </a:p>
        </p:txBody>
      </p:sp>
      <p:sp>
        <p:nvSpPr>
          <p:cNvPr id="37896" name="Rectangle 3"/>
          <p:cNvSpPr>
            <a:spLocks noChangeArrowheads="1"/>
          </p:cNvSpPr>
          <p:nvPr/>
        </p:nvSpPr>
        <p:spPr bwMode="auto">
          <a:xfrm>
            <a:off x="971550" y="1989138"/>
            <a:ext cx="7200900" cy="3538537"/>
          </a:xfrm>
          <a:prstGeom prst="rect">
            <a:avLst/>
          </a:prstGeom>
          <a:noFill/>
          <a:ln w="9525">
            <a:noFill/>
            <a:miter lim="800000"/>
            <a:headEnd/>
            <a:tailEnd/>
          </a:ln>
        </p:spPr>
        <p:txBody>
          <a:bodyPr>
            <a:spAutoFit/>
          </a:bodyPr>
          <a:lstStyle/>
          <a:p>
            <a:pPr algn="just"/>
            <a:r>
              <a:rPr lang="en-US" sz="3200" b="1">
                <a:solidFill>
                  <a:schemeClr val="bg1"/>
                </a:solidFill>
                <a:cs typeface="Cordia New" pitchFamily="34" charset="-34"/>
              </a:rPr>
              <a:t>The message of selfless renunciation of the forest tradition monks is a reminder to us in scaling down excessive infatuation with material possessions and unbridled human greed – trends set in by the neo-capitalist market policies and consumerism.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ln/>
        </p:spPr>
        <p:style>
          <a:lnRef idx="0">
            <a:schemeClr val="accent5"/>
          </a:lnRef>
          <a:fillRef idx="3">
            <a:schemeClr val="accent5"/>
          </a:fillRef>
          <a:effectRef idx="3">
            <a:schemeClr val="accent5"/>
          </a:effectRef>
          <a:fontRef idx="minor">
            <a:schemeClr val="lt1"/>
          </a:fontRef>
        </p:style>
        <p:txBody>
          <a:bodyPr rtlCol="0">
            <a:normAutofit/>
          </a:bodyPr>
          <a:lstStyle/>
          <a:p>
            <a:pPr fontAlgn="auto">
              <a:spcAft>
                <a:spcPts val="0"/>
              </a:spcAft>
              <a:defRPr/>
            </a:pPr>
            <a:endParaRPr lang="th-TH" dirty="0"/>
          </a:p>
        </p:txBody>
      </p:sp>
      <p:sp>
        <p:nvSpPr>
          <p:cNvPr id="38917" name="Rectangle 3"/>
          <p:cNvSpPr>
            <a:spLocks noChangeArrowheads="1"/>
          </p:cNvSpPr>
          <p:nvPr/>
        </p:nvSpPr>
        <p:spPr bwMode="auto">
          <a:xfrm>
            <a:off x="1258888" y="1844675"/>
            <a:ext cx="6842125" cy="3170238"/>
          </a:xfrm>
          <a:prstGeom prst="rect">
            <a:avLst/>
          </a:prstGeom>
          <a:noFill/>
          <a:ln w="9525">
            <a:noFill/>
            <a:miter lim="800000"/>
            <a:headEnd/>
            <a:tailEnd/>
          </a:ln>
        </p:spPr>
        <p:txBody>
          <a:bodyPr>
            <a:spAutoFit/>
          </a:bodyPr>
          <a:lstStyle/>
          <a:p>
            <a:pPr algn="just"/>
            <a:r>
              <a:rPr lang="en-US" sz="4000" b="1">
                <a:solidFill>
                  <a:schemeClr val="bg1"/>
                </a:solidFill>
                <a:cs typeface="Cordia New" pitchFamily="34" charset="-34"/>
              </a:rPr>
              <a:t>The message of non-clinging of the forest tradition monks is a panacea for the world steeped in the quagmire of growing discontentment. </a:t>
            </a:r>
            <a:endParaRPr lang="th-TH" sz="4000" b="1">
              <a:solidFill>
                <a:schemeClr val="bg1"/>
              </a:solidFill>
              <a:cs typeface="Cordia New" pitchFamily="34" charset="-34"/>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ln/>
        </p:spPr>
        <p:style>
          <a:lnRef idx="0">
            <a:schemeClr val="accent5"/>
          </a:lnRef>
          <a:fillRef idx="3">
            <a:schemeClr val="accent5"/>
          </a:fillRef>
          <a:effectRef idx="3">
            <a:schemeClr val="accent5"/>
          </a:effectRef>
          <a:fontRef idx="minor">
            <a:schemeClr val="lt1"/>
          </a:fontRef>
        </p:style>
        <p:txBody>
          <a:bodyPr rtlCol="0">
            <a:normAutofit/>
          </a:bodyPr>
          <a:lstStyle/>
          <a:p>
            <a:pPr fontAlgn="auto">
              <a:spcAft>
                <a:spcPts val="0"/>
              </a:spcAft>
              <a:defRPr/>
            </a:pPr>
            <a:endParaRPr lang="th-TH" dirty="0"/>
          </a:p>
        </p:txBody>
      </p:sp>
      <p:sp>
        <p:nvSpPr>
          <p:cNvPr id="39941" name="Rectangle 3"/>
          <p:cNvSpPr>
            <a:spLocks noChangeArrowheads="1"/>
          </p:cNvSpPr>
          <p:nvPr/>
        </p:nvSpPr>
        <p:spPr bwMode="auto">
          <a:xfrm>
            <a:off x="827088" y="908050"/>
            <a:ext cx="7416800" cy="5078413"/>
          </a:xfrm>
          <a:prstGeom prst="rect">
            <a:avLst/>
          </a:prstGeom>
          <a:noFill/>
          <a:ln w="9525">
            <a:noFill/>
            <a:miter lim="800000"/>
            <a:headEnd/>
            <a:tailEnd/>
          </a:ln>
        </p:spPr>
        <p:txBody>
          <a:bodyPr>
            <a:spAutoFit/>
          </a:bodyPr>
          <a:lstStyle/>
          <a:p>
            <a:pPr algn="just"/>
            <a:r>
              <a:rPr lang="en-US" sz="3600" b="1">
                <a:solidFill>
                  <a:schemeClr val="bg1"/>
                </a:solidFill>
                <a:cs typeface="Cordia New" pitchFamily="34" charset="-34"/>
              </a:rPr>
              <a:t>The lesson of the forest tradition monks’ deconstruction of the ego is useful to end linguistic bickerings, racial prejudices and religious disputes that have bred uncanny hatred, jealousy, vain pride, suspicion, contempt, subjugation and misuse of power among different groups of people.</a:t>
            </a:r>
            <a:endParaRPr lang="th-TH" sz="3600" b="1">
              <a:solidFill>
                <a:schemeClr val="bg1"/>
              </a:solidFill>
              <a:cs typeface="Cordia New" pitchFamily="34" charset="-34"/>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1065"/>
            <a:ext cx="9144000" cy="6858000"/>
          </a:xfrm>
          <a:ln/>
        </p:spPr>
        <p:style>
          <a:lnRef idx="0">
            <a:schemeClr val="accent5"/>
          </a:lnRef>
          <a:fillRef idx="3">
            <a:schemeClr val="accent5"/>
          </a:fillRef>
          <a:effectRef idx="3">
            <a:schemeClr val="accent5"/>
          </a:effectRef>
          <a:fontRef idx="minor">
            <a:schemeClr val="lt1"/>
          </a:fontRef>
        </p:style>
        <p:txBody>
          <a:bodyPr rtlCol="0">
            <a:normAutofit/>
          </a:bodyPr>
          <a:lstStyle/>
          <a:p>
            <a:pPr fontAlgn="auto">
              <a:spcAft>
                <a:spcPts val="0"/>
              </a:spcAft>
              <a:defRPr/>
            </a:pPr>
            <a:endParaRPr lang="th-TH"/>
          </a:p>
        </p:txBody>
      </p:sp>
      <p:sp>
        <p:nvSpPr>
          <p:cNvPr id="40965" name="Rectangle 3"/>
          <p:cNvSpPr>
            <a:spLocks noChangeArrowheads="1"/>
          </p:cNvSpPr>
          <p:nvPr/>
        </p:nvSpPr>
        <p:spPr bwMode="auto">
          <a:xfrm>
            <a:off x="1042988" y="1412875"/>
            <a:ext cx="6985000" cy="3970338"/>
          </a:xfrm>
          <a:prstGeom prst="rect">
            <a:avLst/>
          </a:prstGeom>
          <a:noFill/>
          <a:ln w="9525">
            <a:noFill/>
            <a:miter lim="800000"/>
            <a:headEnd/>
            <a:tailEnd/>
          </a:ln>
        </p:spPr>
        <p:txBody>
          <a:bodyPr>
            <a:spAutoFit/>
          </a:bodyPr>
          <a:lstStyle/>
          <a:p>
            <a:pPr algn="just"/>
            <a:r>
              <a:rPr lang="en-US" sz="3600" b="1">
                <a:solidFill>
                  <a:schemeClr val="bg1"/>
                </a:solidFill>
                <a:cs typeface="Cordia New" pitchFamily="34" charset="-34"/>
              </a:rPr>
              <a:t>Luangpho Chah emphasized, “For harmony with the group, we must give up pride and self-importance and attachment to fleeting pleasure. If you do not give up your likes and dislikes, you are not really making an effort.” </a:t>
            </a:r>
            <a:endParaRPr lang="th-TH" sz="3600" b="1">
              <a:solidFill>
                <a:schemeClr val="bg1"/>
              </a:solidFill>
              <a:cs typeface="Cordia New" pitchFamily="34" charset="-34"/>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th-TH" smtClean="0"/>
          </a:p>
        </p:txBody>
      </p:sp>
      <p:sp>
        <p:nvSpPr>
          <p:cNvPr id="5123" name="Content Placeholder 2"/>
          <p:cNvSpPr>
            <a:spLocks noGrp="1"/>
          </p:cNvSpPr>
          <p:nvPr>
            <p:ph idx="1"/>
          </p:nvPr>
        </p:nvSpPr>
        <p:spPr/>
        <p:txBody>
          <a:bodyPr/>
          <a:lstStyle/>
          <a:p>
            <a:endParaRPr lang="th-TH" smtClean="0"/>
          </a:p>
        </p:txBody>
      </p:sp>
      <p:pic>
        <p:nvPicPr>
          <p:cNvPr id="5124" name="Picture 2" descr="C:\Documents and Settings\Administrator\Desktop\singwanddrooom.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1763688" y="29619"/>
            <a:ext cx="6905737" cy="92333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err="1">
                <a:ln w="11430"/>
                <a:solidFill>
                  <a:schemeClr val="bg2">
                    <a:lumMod val="50000"/>
                  </a:schemeClr>
                </a:solidFill>
                <a:effectLst>
                  <a:outerShdw blurRad="76200" dist="50800" dir="5400000" algn="tl" rotWithShape="0">
                    <a:srgbClr val="000000">
                      <a:alpha val="65000"/>
                    </a:srgbClr>
                  </a:outerShdw>
                </a:effectLst>
                <a:latin typeface="+mn-lt"/>
                <a:cs typeface="+mn-cs"/>
              </a:rPr>
              <a:t>Dhamma</a:t>
            </a:r>
            <a:r>
              <a:rPr lang="en-US" sz="5400" b="1" spc="50" dirty="0">
                <a:ln w="11430"/>
                <a:solidFill>
                  <a:schemeClr val="bg2">
                    <a:lumMod val="50000"/>
                  </a:schemeClr>
                </a:solidFill>
                <a:effectLst>
                  <a:outerShdw blurRad="76200" dist="50800" dir="5400000" algn="tl" rotWithShape="0">
                    <a:srgbClr val="000000">
                      <a:alpha val="65000"/>
                    </a:srgbClr>
                  </a:outerShdw>
                </a:effectLst>
                <a:latin typeface="+mn-lt"/>
                <a:cs typeface="+mn-cs"/>
              </a:rPr>
              <a:t>  in  the forest</a:t>
            </a:r>
            <a:endParaRPr lang="th-TH" sz="5400" b="1" spc="50" dirty="0">
              <a:ln w="11430"/>
              <a:solidFill>
                <a:schemeClr val="bg2">
                  <a:lumMod val="50000"/>
                </a:schemeClr>
              </a:solidFill>
              <a:effectLst>
                <a:outerShdw blurRad="76200" dist="50800" dir="5400000" algn="tl" rotWithShape="0">
                  <a:srgbClr val="000000">
                    <a:alpha val="65000"/>
                  </a:srgbClr>
                </a:outerShdw>
              </a:effectLst>
              <a:latin typeface="+mn-lt"/>
              <a:cs typeface="+mn-cs"/>
            </a:endParaRPr>
          </a:p>
        </p:txBody>
      </p:sp>
      <p:pic>
        <p:nvPicPr>
          <p:cNvPr id="6" name="ตัวยึดเนื้อหา 3" descr="18.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95536" y="980728"/>
            <a:ext cx="4320480" cy="5472608"/>
          </a:xfrm>
          <a:prstGeom prst="ellipse">
            <a:avLst/>
          </a:prstGeom>
          <a:ln>
            <a:noFill/>
          </a:ln>
          <a:effectLst>
            <a:outerShdw blurRad="149987" dist="250190" dir="8460000" algn="ctr">
              <a:srgbClr val="000000">
                <a:alpha val="28000"/>
              </a:srgbClr>
            </a:outerShdw>
            <a:softEdge rad="1125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sp>
        <p:nvSpPr>
          <p:cNvPr id="7" name="Rectangle 6"/>
          <p:cNvSpPr/>
          <p:nvPr/>
        </p:nvSpPr>
        <p:spPr>
          <a:xfrm>
            <a:off x="4355976" y="5373216"/>
            <a:ext cx="4392488" cy="914400"/>
          </a:xfrm>
          <a:prstGeom prst="rect">
            <a:avLst/>
          </a:prstGeom>
          <a:solidFill>
            <a:schemeClr val="bg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Times New Roman" pitchFamily="18" charset="0"/>
                <a:cs typeface="Times New Roman" pitchFamily="18" charset="0"/>
              </a:rPr>
              <a:t>AJAHN THET (1902-1994)</a:t>
            </a:r>
            <a:endParaRPr lang="th-TH" b="1" dirty="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ln/>
        </p:spPr>
        <p:style>
          <a:lnRef idx="0">
            <a:schemeClr val="accent1"/>
          </a:lnRef>
          <a:fillRef idx="3">
            <a:schemeClr val="accent1"/>
          </a:fillRef>
          <a:effectRef idx="3">
            <a:schemeClr val="accent1"/>
          </a:effectRef>
          <a:fontRef idx="minor">
            <a:schemeClr val="lt1"/>
          </a:fontRef>
        </p:style>
        <p:txBody>
          <a:bodyPr rtlCol="0">
            <a:normAutofit/>
          </a:bodyPr>
          <a:lstStyle/>
          <a:p>
            <a:pPr fontAlgn="auto">
              <a:spcAft>
                <a:spcPts val="0"/>
              </a:spcAft>
              <a:defRPr/>
            </a:pPr>
            <a:endParaRPr lang="th-TH" dirty="0"/>
          </a:p>
        </p:txBody>
      </p:sp>
      <p:sp>
        <p:nvSpPr>
          <p:cNvPr id="41989" name="Rectangle 3"/>
          <p:cNvSpPr>
            <a:spLocks noChangeArrowheads="1"/>
          </p:cNvSpPr>
          <p:nvPr/>
        </p:nvSpPr>
        <p:spPr bwMode="auto">
          <a:xfrm>
            <a:off x="900113" y="1341438"/>
            <a:ext cx="7272337" cy="3970337"/>
          </a:xfrm>
          <a:prstGeom prst="rect">
            <a:avLst/>
          </a:prstGeom>
          <a:noFill/>
          <a:ln w="9525">
            <a:noFill/>
            <a:miter lim="800000"/>
            <a:headEnd/>
            <a:tailEnd/>
          </a:ln>
        </p:spPr>
        <p:txBody>
          <a:bodyPr>
            <a:spAutoFit/>
          </a:bodyPr>
          <a:lstStyle/>
          <a:p>
            <a:pPr algn="just"/>
            <a:r>
              <a:rPr lang="en-US" sz="3600" b="1">
                <a:solidFill>
                  <a:schemeClr val="bg1"/>
                </a:solidFill>
                <a:cs typeface="Cordia New" pitchFamily="34" charset="-34"/>
              </a:rPr>
              <a:t>The forest tradition monks’ practice of compassion is an inspiring example. Compassion to all living being leads to non-confrontation and harmony – harmony with oneself and with one’s fellow beings and surrounding.</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ln/>
        </p:spPr>
        <p:style>
          <a:lnRef idx="0">
            <a:schemeClr val="accent1"/>
          </a:lnRef>
          <a:fillRef idx="3">
            <a:schemeClr val="accent1"/>
          </a:fillRef>
          <a:effectRef idx="3">
            <a:schemeClr val="accent1"/>
          </a:effectRef>
          <a:fontRef idx="minor">
            <a:schemeClr val="lt1"/>
          </a:fontRef>
        </p:style>
        <p:txBody>
          <a:bodyPr rtlCol="0">
            <a:normAutofit/>
          </a:bodyPr>
          <a:lstStyle/>
          <a:p>
            <a:pPr fontAlgn="auto">
              <a:spcAft>
                <a:spcPts val="0"/>
              </a:spcAft>
              <a:defRPr/>
            </a:pPr>
            <a:endParaRPr lang="th-TH" dirty="0"/>
          </a:p>
        </p:txBody>
      </p:sp>
      <p:sp>
        <p:nvSpPr>
          <p:cNvPr id="43013" name="Rectangle 3"/>
          <p:cNvSpPr>
            <a:spLocks noChangeArrowheads="1"/>
          </p:cNvSpPr>
          <p:nvPr/>
        </p:nvSpPr>
        <p:spPr bwMode="auto">
          <a:xfrm>
            <a:off x="827088" y="1052513"/>
            <a:ext cx="7345362" cy="4524375"/>
          </a:xfrm>
          <a:prstGeom prst="rect">
            <a:avLst/>
          </a:prstGeom>
          <a:noFill/>
          <a:ln w="9525">
            <a:noFill/>
            <a:miter lim="800000"/>
            <a:headEnd/>
            <a:tailEnd/>
          </a:ln>
        </p:spPr>
        <p:txBody>
          <a:bodyPr>
            <a:spAutoFit/>
          </a:bodyPr>
          <a:lstStyle/>
          <a:p>
            <a:pPr algn="just"/>
            <a:r>
              <a:rPr lang="en-US" sz="3200" b="1">
                <a:solidFill>
                  <a:schemeClr val="bg1"/>
                </a:solidFill>
                <a:cs typeface="Cordia New" pitchFamily="34" charset="-34"/>
              </a:rPr>
              <a:t>At the mundane or physical level, our reflective understanding of the forest monks’ internalization of non-substantiality or </a:t>
            </a:r>
            <a:r>
              <a:rPr lang="en-US" sz="3200" b="1" i="1">
                <a:solidFill>
                  <a:schemeClr val="bg1"/>
                </a:solidFill>
                <a:cs typeface="Cordia New" pitchFamily="34" charset="-34"/>
              </a:rPr>
              <a:t>anattā</a:t>
            </a:r>
            <a:r>
              <a:rPr lang="en-US" sz="3200" b="1">
                <a:solidFill>
                  <a:schemeClr val="bg1"/>
                </a:solidFill>
                <a:cs typeface="Cordia New" pitchFamily="34" charset="-34"/>
              </a:rPr>
              <a:t> is indispensable to protect the world from rising terrorist activities and highly sophisticated future warfare that might wipe out the entire human civilization from the surface of the earth. </a:t>
            </a:r>
            <a:endParaRPr lang="th-TH" sz="3200" b="1">
              <a:solidFill>
                <a:schemeClr val="bg1"/>
              </a:solidFill>
              <a:cs typeface="Cordia New" pitchFamily="34" charset="-34"/>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195"/>
            <a:ext cx="9144000" cy="6858000"/>
          </a:xfrm>
          <a:ln/>
        </p:spPr>
        <p:style>
          <a:lnRef idx="0">
            <a:schemeClr val="accent3"/>
          </a:lnRef>
          <a:fillRef idx="3">
            <a:schemeClr val="accent3"/>
          </a:fillRef>
          <a:effectRef idx="3">
            <a:schemeClr val="accent3"/>
          </a:effectRef>
          <a:fontRef idx="minor">
            <a:schemeClr val="lt1"/>
          </a:fontRef>
        </p:style>
        <p:txBody>
          <a:bodyPr rtlCol="0">
            <a:normAutofit/>
          </a:bodyPr>
          <a:lstStyle/>
          <a:p>
            <a:pPr fontAlgn="auto">
              <a:spcAft>
                <a:spcPts val="0"/>
              </a:spcAft>
              <a:defRPr/>
            </a:pPr>
            <a:endParaRPr lang="th-TH" dirty="0"/>
          </a:p>
        </p:txBody>
      </p:sp>
      <p:sp>
        <p:nvSpPr>
          <p:cNvPr id="44037" name="Rectangle 3"/>
          <p:cNvSpPr>
            <a:spLocks noChangeArrowheads="1"/>
          </p:cNvSpPr>
          <p:nvPr/>
        </p:nvSpPr>
        <p:spPr bwMode="auto">
          <a:xfrm>
            <a:off x="839788" y="908050"/>
            <a:ext cx="7489825" cy="5018088"/>
          </a:xfrm>
          <a:prstGeom prst="rect">
            <a:avLst/>
          </a:prstGeom>
          <a:noFill/>
          <a:ln w="9525">
            <a:noFill/>
            <a:miter lim="800000"/>
            <a:headEnd/>
            <a:tailEnd/>
          </a:ln>
        </p:spPr>
        <p:txBody>
          <a:bodyPr>
            <a:spAutoFit/>
          </a:bodyPr>
          <a:lstStyle/>
          <a:p>
            <a:pPr algn="just"/>
            <a:r>
              <a:rPr lang="en-US" sz="3200" b="1">
                <a:solidFill>
                  <a:schemeClr val="bg1"/>
                </a:solidFill>
                <a:cs typeface="Cordia New" pitchFamily="34" charset="-34"/>
              </a:rPr>
              <a:t>At the supra mundane level, reflective understanding of </a:t>
            </a:r>
            <a:r>
              <a:rPr lang="en-US" sz="3200" b="1" i="1">
                <a:solidFill>
                  <a:schemeClr val="bg1"/>
                </a:solidFill>
                <a:cs typeface="Cordia New" pitchFamily="34" charset="-34"/>
              </a:rPr>
              <a:t>anattā</a:t>
            </a:r>
            <a:r>
              <a:rPr lang="en-US" sz="3200" b="1">
                <a:solidFill>
                  <a:schemeClr val="bg1"/>
                </a:solidFill>
                <a:cs typeface="Cordia New" pitchFamily="34" charset="-34"/>
              </a:rPr>
              <a:t> in day to day life leads to blissful contemplation and makes life worth-living. As Luangpho Chah says, “Our lives are like the breath, like the growing and falling leaves. When we can really understand about falling leaves, we can sweep the paths every day and have great happiness in our lives on this changing earth”.</a:t>
            </a:r>
            <a:endParaRPr lang="th-TH" sz="3200" b="1">
              <a:solidFill>
                <a:schemeClr val="bg1"/>
              </a:solidFill>
              <a:cs typeface="Cordia New" pitchFamily="34" charset="-34"/>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rtlCol="0">
            <a:normAutofit/>
          </a:bodyPr>
          <a:lstStyle/>
          <a:p>
            <a:pPr fontAlgn="auto">
              <a:spcAft>
                <a:spcPts val="0"/>
              </a:spcAft>
              <a:defRPr/>
            </a:pPr>
            <a:endParaRPr lang="th-TH" dirty="0"/>
          </a:p>
        </p:txBody>
      </p:sp>
      <p:sp>
        <p:nvSpPr>
          <p:cNvPr id="4" name="Rectangle 3"/>
          <p:cNvSpPr/>
          <p:nvPr/>
        </p:nvSpPr>
        <p:spPr>
          <a:xfrm>
            <a:off x="809625" y="1341438"/>
            <a:ext cx="7489825" cy="4030662"/>
          </a:xfrm>
          <a:prstGeom prst="rect">
            <a:avLst/>
          </a:prstGeom>
        </p:spPr>
        <p:txBody>
          <a:bodyPr>
            <a:spAutoFit/>
          </a:bodyPr>
          <a:lstStyle/>
          <a:p>
            <a:pPr algn="just" fontAlgn="auto">
              <a:spcBef>
                <a:spcPts val="0"/>
              </a:spcBef>
              <a:spcAft>
                <a:spcPts val="0"/>
              </a:spcAft>
              <a:defRPr/>
            </a:pPr>
            <a:r>
              <a:rPr lang="en-US" sz="3200" b="1" dirty="0">
                <a:solidFill>
                  <a:schemeClr val="bg2">
                    <a:lumMod val="50000"/>
                  </a:schemeClr>
                </a:solidFill>
                <a:latin typeface="+mn-lt"/>
                <a:cs typeface="+mn-cs"/>
              </a:rPr>
              <a:t>The forest tradition monks are role models for us in regards to their unwavering moral standpoint. If such a moral standpoint is not cultivated, it would be rather difficult to train our ‘monkey’ minds (equipped with ever more sophisticated technology) and to reduce crimes, corruptions, exploitations and misuse of power. </a:t>
            </a:r>
            <a:endParaRPr lang="th-TH" sz="3200" b="1" dirty="0">
              <a:solidFill>
                <a:schemeClr val="bg2">
                  <a:lumMod val="50000"/>
                </a:schemeClr>
              </a:solidFill>
              <a:latin typeface="+mn-lt"/>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endParaRPr lang="th-TH" dirty="0"/>
          </a:p>
        </p:txBody>
      </p:sp>
      <p:sp>
        <p:nvSpPr>
          <p:cNvPr id="4" name="Rectangle 3"/>
          <p:cNvSpPr/>
          <p:nvPr/>
        </p:nvSpPr>
        <p:spPr>
          <a:xfrm>
            <a:off x="792163" y="1125538"/>
            <a:ext cx="7561262" cy="4522787"/>
          </a:xfrm>
          <a:prstGeom prst="rect">
            <a:avLst/>
          </a:prstGeom>
        </p:spPr>
        <p:txBody>
          <a:bodyPr>
            <a:spAutoFit/>
          </a:bodyPr>
          <a:lstStyle/>
          <a:p>
            <a:pPr algn="just" fontAlgn="auto">
              <a:spcBef>
                <a:spcPts val="0"/>
              </a:spcBef>
              <a:spcAft>
                <a:spcPts val="0"/>
              </a:spcAft>
              <a:defRPr/>
            </a:pPr>
            <a:r>
              <a:rPr lang="en-US" sz="3200" b="1" dirty="0">
                <a:solidFill>
                  <a:schemeClr val="accent3">
                    <a:lumMod val="75000"/>
                  </a:schemeClr>
                </a:solidFill>
                <a:latin typeface="+mn-lt"/>
                <a:cs typeface="+mn-cs"/>
              </a:rPr>
              <a:t>The type of mindfulness that the forest tradition monks have attained is required for our fight with ourselves, to distill our hearts from ‘bad faith’ and sterilize our minds from unwholesome desires so that we are not slavishly caught up in the nexus of me and mine, I and the other. Through the cultivation of mindfulness a holistic world view can be developed. </a:t>
            </a:r>
            <a:endParaRPr lang="th-TH" sz="3200" b="1" dirty="0">
              <a:solidFill>
                <a:schemeClr val="accent3">
                  <a:lumMod val="75000"/>
                </a:schemeClr>
              </a:solidFill>
              <a:latin typeface="+mn-lt"/>
              <a:cs typeface="+mn-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1">
            <a:schemeClr val="accent1"/>
          </a:lnRef>
          <a:fillRef idx="2">
            <a:schemeClr val="accent1"/>
          </a:fillRef>
          <a:effectRef idx="1">
            <a:schemeClr val="accent1"/>
          </a:effectRef>
          <a:fontRef idx="minor">
            <a:schemeClr val="dk1"/>
          </a:fontRef>
        </p:style>
        <p:txBody>
          <a:bodyPr rtlCol="0">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Aft>
                <a:spcPts val="0"/>
              </a:spcAft>
              <a:defRPr/>
            </a:pP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ritannic Bold" pitchFamily="34" charset="0"/>
              </a:rPr>
              <a:t>Conclusion</a:t>
            </a:r>
            <a:endParaRPr lang="th-TH"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Content Placeholder 2"/>
          <p:cNvSpPr>
            <a:spLocks noGrp="1"/>
          </p:cNvSpPr>
          <p:nvPr>
            <p:ph idx="1"/>
          </p:nvPr>
        </p:nvSpPr>
        <p:spPr>
          <a:xfrm>
            <a:off x="0" y="1412776"/>
            <a:ext cx="9144000" cy="5445224"/>
          </a:xfrm>
          <a:ln/>
        </p:spPr>
        <p:style>
          <a:lnRef idx="0">
            <a:schemeClr val="accent1"/>
          </a:lnRef>
          <a:fillRef idx="3">
            <a:schemeClr val="accent1"/>
          </a:fillRef>
          <a:effectRef idx="3">
            <a:schemeClr val="accent1"/>
          </a:effectRef>
          <a:fontRef idx="minor">
            <a:schemeClr val="lt1"/>
          </a:fontRef>
        </p:style>
        <p:txBody>
          <a:bodyPr rtlCol="0">
            <a:normAutofit/>
          </a:bodyPr>
          <a:lstStyle/>
          <a:p>
            <a:pPr fontAlgn="auto">
              <a:spcAft>
                <a:spcPts val="0"/>
              </a:spcAft>
              <a:defRPr/>
            </a:pPr>
            <a:endParaRPr lang="en-US" dirty="0"/>
          </a:p>
        </p:txBody>
      </p:sp>
      <p:sp>
        <p:nvSpPr>
          <p:cNvPr id="47110" name="Rectangle 3"/>
          <p:cNvSpPr>
            <a:spLocks noChangeArrowheads="1"/>
          </p:cNvSpPr>
          <p:nvPr/>
        </p:nvSpPr>
        <p:spPr bwMode="auto">
          <a:xfrm>
            <a:off x="827088" y="2060575"/>
            <a:ext cx="7705725" cy="3540125"/>
          </a:xfrm>
          <a:prstGeom prst="rect">
            <a:avLst/>
          </a:prstGeom>
          <a:noFill/>
          <a:ln w="9525">
            <a:noFill/>
            <a:miter lim="800000"/>
            <a:headEnd/>
            <a:tailEnd/>
          </a:ln>
        </p:spPr>
        <p:txBody>
          <a:bodyPr>
            <a:spAutoFit/>
          </a:bodyPr>
          <a:lstStyle/>
          <a:p>
            <a:pPr algn="just"/>
            <a:r>
              <a:rPr lang="en-US" sz="3200" b="1">
                <a:solidFill>
                  <a:schemeClr val="bg1"/>
                </a:solidFill>
                <a:cs typeface="Cordia New" pitchFamily="34" charset="-34"/>
              </a:rPr>
              <a:t>The dhamma of the forest tradition is down-to-earth, but yet difficult to realize and understand when the mind is ceaselessly caught up in the quagmire of defilements and heedlessness to defilements. It requires moment-to-moment self-scrutiny and mindful practice of ‘letting go’.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ln/>
        </p:spPr>
        <p:style>
          <a:lnRef idx="0">
            <a:schemeClr val="accent1"/>
          </a:lnRef>
          <a:fillRef idx="3">
            <a:schemeClr val="accent1"/>
          </a:fillRef>
          <a:effectRef idx="3">
            <a:schemeClr val="accent1"/>
          </a:effectRef>
          <a:fontRef idx="minor">
            <a:schemeClr val="lt1"/>
          </a:fontRef>
        </p:style>
        <p:txBody>
          <a:bodyPr rtlCol="0">
            <a:normAutofit/>
          </a:bodyPr>
          <a:lstStyle/>
          <a:p>
            <a:pPr fontAlgn="auto">
              <a:spcAft>
                <a:spcPts val="0"/>
              </a:spcAft>
              <a:defRPr/>
            </a:pPr>
            <a:endParaRPr lang="th-TH" dirty="0"/>
          </a:p>
        </p:txBody>
      </p:sp>
      <p:sp>
        <p:nvSpPr>
          <p:cNvPr id="48133" name="Rectangle 3"/>
          <p:cNvSpPr>
            <a:spLocks noChangeArrowheads="1"/>
          </p:cNvSpPr>
          <p:nvPr/>
        </p:nvSpPr>
        <p:spPr bwMode="auto">
          <a:xfrm>
            <a:off x="1187450" y="1268413"/>
            <a:ext cx="6769100" cy="3970337"/>
          </a:xfrm>
          <a:prstGeom prst="rect">
            <a:avLst/>
          </a:prstGeom>
          <a:noFill/>
          <a:ln w="9525">
            <a:noFill/>
            <a:miter lim="800000"/>
            <a:headEnd/>
            <a:tailEnd/>
          </a:ln>
        </p:spPr>
        <p:txBody>
          <a:bodyPr>
            <a:spAutoFit/>
          </a:bodyPr>
          <a:lstStyle/>
          <a:p>
            <a:pPr algn="just"/>
            <a:r>
              <a:rPr lang="en-US" sz="3600" b="1">
                <a:solidFill>
                  <a:schemeClr val="bg1"/>
                </a:solidFill>
                <a:cs typeface="Cordia New" pitchFamily="34" charset="-34"/>
              </a:rPr>
              <a:t>In this form of empirical-deconstruction which involves conscientious and mindful teasing apart of all binary oppositions and releasing from their bindings, there is no room for </a:t>
            </a:r>
            <a:r>
              <a:rPr lang="en-US" sz="3600" b="1" i="1">
                <a:solidFill>
                  <a:schemeClr val="bg1"/>
                </a:solidFill>
                <a:cs typeface="Cordia New" pitchFamily="34" charset="-34"/>
              </a:rPr>
              <a:t>aporia</a:t>
            </a:r>
            <a:r>
              <a:rPr lang="en-US" sz="3600" b="1">
                <a:solidFill>
                  <a:schemeClr val="bg1"/>
                </a:solidFill>
                <a:cs typeface="Cordia New" pitchFamily="34" charset="-34"/>
              </a:rPr>
              <a:t> or conflictual and conceptual hiatus. </a:t>
            </a:r>
            <a:endParaRPr lang="th-TH" sz="3600" b="1">
              <a:solidFill>
                <a:schemeClr val="bg1"/>
              </a:solidFill>
              <a:cs typeface="Cordia New" pitchFamily="34" charset="-34"/>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ln/>
        </p:spPr>
        <p:style>
          <a:lnRef idx="0">
            <a:schemeClr val="accent5"/>
          </a:lnRef>
          <a:fillRef idx="3">
            <a:schemeClr val="accent5"/>
          </a:fillRef>
          <a:effectRef idx="3">
            <a:schemeClr val="accent5"/>
          </a:effectRef>
          <a:fontRef idx="minor">
            <a:schemeClr val="lt1"/>
          </a:fontRef>
        </p:style>
        <p:txBody>
          <a:bodyPr rtlCol="0">
            <a:normAutofit/>
          </a:bodyPr>
          <a:lstStyle/>
          <a:p>
            <a:pPr fontAlgn="auto">
              <a:spcAft>
                <a:spcPts val="0"/>
              </a:spcAft>
              <a:defRPr/>
            </a:pPr>
            <a:endParaRPr lang="th-TH" dirty="0"/>
          </a:p>
        </p:txBody>
      </p:sp>
      <p:sp>
        <p:nvSpPr>
          <p:cNvPr id="49157" name="Rectangle 3"/>
          <p:cNvSpPr>
            <a:spLocks noChangeArrowheads="1"/>
          </p:cNvSpPr>
          <p:nvPr/>
        </p:nvSpPr>
        <p:spPr bwMode="auto">
          <a:xfrm>
            <a:off x="1116013" y="1444625"/>
            <a:ext cx="6840537" cy="3968750"/>
          </a:xfrm>
          <a:prstGeom prst="rect">
            <a:avLst/>
          </a:prstGeom>
          <a:noFill/>
          <a:ln w="9525">
            <a:noFill/>
            <a:miter lim="800000"/>
            <a:headEnd/>
            <a:tailEnd/>
          </a:ln>
        </p:spPr>
        <p:txBody>
          <a:bodyPr>
            <a:spAutoFit/>
          </a:bodyPr>
          <a:lstStyle/>
          <a:p>
            <a:pPr algn="just"/>
            <a:r>
              <a:rPr lang="en-US" sz="3600" b="1">
                <a:solidFill>
                  <a:schemeClr val="bg1"/>
                </a:solidFill>
                <a:cs typeface="Cordia New" pitchFamily="34" charset="-34"/>
              </a:rPr>
              <a:t>The forest tradition monks, even though not philosophers in the conventional sense of the term, nevertheless, incessantly worked within the matrix of a mode of practice that can be categorized as a practical-form-of-deconstruction.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ln/>
        </p:spPr>
        <p:style>
          <a:lnRef idx="0">
            <a:schemeClr val="accent5"/>
          </a:lnRef>
          <a:fillRef idx="3">
            <a:schemeClr val="accent5"/>
          </a:fillRef>
          <a:effectRef idx="3">
            <a:schemeClr val="accent5"/>
          </a:effectRef>
          <a:fontRef idx="minor">
            <a:schemeClr val="lt1"/>
          </a:fontRef>
        </p:style>
        <p:txBody>
          <a:bodyPr rtlCol="0">
            <a:normAutofit/>
          </a:bodyPr>
          <a:lstStyle/>
          <a:p>
            <a:pPr fontAlgn="auto">
              <a:spcAft>
                <a:spcPts val="0"/>
              </a:spcAft>
              <a:defRPr/>
            </a:pPr>
            <a:endParaRPr lang="th-TH" dirty="0"/>
          </a:p>
        </p:txBody>
      </p:sp>
      <p:sp>
        <p:nvSpPr>
          <p:cNvPr id="50181" name="Rectangle 3"/>
          <p:cNvSpPr>
            <a:spLocks noChangeArrowheads="1"/>
          </p:cNvSpPr>
          <p:nvPr/>
        </p:nvSpPr>
        <p:spPr bwMode="auto">
          <a:xfrm>
            <a:off x="755650" y="692150"/>
            <a:ext cx="7632700" cy="5510213"/>
          </a:xfrm>
          <a:prstGeom prst="rect">
            <a:avLst/>
          </a:prstGeom>
          <a:noFill/>
          <a:ln w="9525">
            <a:noFill/>
            <a:miter lim="800000"/>
            <a:headEnd/>
            <a:tailEnd/>
          </a:ln>
        </p:spPr>
        <p:txBody>
          <a:bodyPr>
            <a:spAutoFit/>
          </a:bodyPr>
          <a:lstStyle/>
          <a:p>
            <a:pPr algn="just"/>
            <a:r>
              <a:rPr lang="en-US" sz="3200" b="1">
                <a:solidFill>
                  <a:schemeClr val="bg1"/>
                </a:solidFill>
                <a:cs typeface="Cordia New" pitchFamily="34" charset="-34"/>
              </a:rPr>
              <a:t>It can be concluded that the ‘deconstructive’ tool through which the monks from the forest tradition had sought to dispose of all self/ego arising positions helped lead to a state of knowledge or wisdom (</a:t>
            </a:r>
            <a:r>
              <a:rPr lang="en-US" sz="3200" b="1" i="1">
                <a:solidFill>
                  <a:schemeClr val="bg1"/>
                </a:solidFill>
                <a:cs typeface="Cordia New" pitchFamily="34" charset="-34"/>
              </a:rPr>
              <a:t>paññā</a:t>
            </a:r>
            <a:r>
              <a:rPr lang="en-US" sz="3200" b="1">
                <a:solidFill>
                  <a:schemeClr val="bg1"/>
                </a:solidFill>
                <a:cs typeface="Cordia New" pitchFamily="34" charset="-34"/>
              </a:rPr>
              <a:t>) the cutting edge of which provide axiomatic guidelines to solving numerous problems encompassing such diverse states and situations as psychological, environmental, and economic. </a:t>
            </a:r>
            <a:endParaRPr lang="th-TH" sz="3200" b="1">
              <a:solidFill>
                <a:schemeClr val="bg1"/>
              </a:solidFill>
              <a:cs typeface="Cordia New" pitchFamily="34" charset="-34"/>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endParaRPr lang="th-TH" smtClean="0"/>
          </a:p>
        </p:txBody>
      </p:sp>
      <p:pic>
        <p:nvPicPr>
          <p:cNvPr id="51203" name="Picture 2" descr="C:\Documents and Settings\Administrator\Desktop\resize_of___210.jpg"/>
          <p:cNvPicPr>
            <a:picLocks noGrp="1" noChangeAspect="1" noChangeArrowheads="1"/>
          </p:cNvPicPr>
          <p:nvPr>
            <p:ph idx="1"/>
          </p:nvPr>
        </p:nvPicPr>
        <p:blipFill>
          <a:blip r:embed="rId2"/>
          <a:srcRect/>
          <a:stretch>
            <a:fillRect/>
          </a:stretch>
        </p:blipFill>
        <p:spPr>
          <a:xfrm>
            <a:off x="2916238" y="0"/>
            <a:ext cx="3024187" cy="6858000"/>
          </a:xfrm>
          <a:noFill/>
        </p:spPr>
      </p:pic>
      <p:pic>
        <p:nvPicPr>
          <p:cNvPr id="51204" name="Picture 2" descr="C:\Documents and Settings\Administrator\Desktop\resize_of___210.jpg"/>
          <p:cNvPicPr>
            <a:picLocks noChangeAspect="1" noChangeArrowheads="1"/>
          </p:cNvPicPr>
          <p:nvPr/>
        </p:nvPicPr>
        <p:blipFill>
          <a:blip r:embed="rId2"/>
          <a:srcRect/>
          <a:stretch>
            <a:fillRect/>
          </a:stretch>
        </p:blipFill>
        <p:spPr bwMode="auto">
          <a:xfrm>
            <a:off x="5940425" y="0"/>
            <a:ext cx="3203575" cy="6858000"/>
          </a:xfrm>
          <a:prstGeom prst="rect">
            <a:avLst/>
          </a:prstGeom>
          <a:noFill/>
          <a:ln w="9525">
            <a:noFill/>
            <a:miter lim="800000"/>
            <a:headEnd/>
            <a:tailEnd/>
          </a:ln>
        </p:spPr>
      </p:pic>
      <p:pic>
        <p:nvPicPr>
          <p:cNvPr id="51205" name="Picture 2" descr="C:\Documents and Settings\Administrator\Desktop\resize_of___210.jpg"/>
          <p:cNvPicPr>
            <a:picLocks noChangeAspect="1" noChangeArrowheads="1"/>
          </p:cNvPicPr>
          <p:nvPr/>
        </p:nvPicPr>
        <p:blipFill>
          <a:blip r:embed="rId2"/>
          <a:srcRect/>
          <a:stretch>
            <a:fillRect/>
          </a:stretch>
        </p:blipFill>
        <p:spPr bwMode="auto">
          <a:xfrm>
            <a:off x="0" y="0"/>
            <a:ext cx="2952750" cy="6886575"/>
          </a:xfrm>
          <a:prstGeom prst="rect">
            <a:avLst/>
          </a:prstGeom>
          <a:noFill/>
          <a:ln w="9525">
            <a:noFill/>
            <a:miter lim="800000"/>
            <a:headEnd/>
            <a:tailEnd/>
          </a:ln>
        </p:spPr>
      </p:pic>
      <p:pic>
        <p:nvPicPr>
          <p:cNvPr id="3075" name="Picture 3" descr="C:\Documents and Settings\Administrator\Desktop\851960490_21e782980e_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17171"/>
            <a:ext cx="2133600" cy="1550566"/>
          </a:xfrm>
          <a:prstGeom prst="ellipse">
            <a:avLst/>
          </a:prstGeom>
          <a:ln>
            <a:noFill/>
          </a:ln>
          <a:effectLst>
            <a:softEdge rad="112500"/>
          </a:effectLst>
          <a:extLst>
            <a:ext uri="{909E8E84-426E-40DD-AFC4-6F175D3DCCD1}">
              <a14:hiddenFill xmlns:a14="http://schemas.microsoft.com/office/drawing/2010/main" xmlns="">
                <a:solidFill>
                  <a:srgbClr xmlns:mc="http://schemas.openxmlformats.org/markup-compatibility/2006" val="FFFFFF" mc:Ignorable=""/>
                </a:solidFill>
              </a14:hiddenFill>
            </a:ext>
          </a:extLst>
        </p:spPr>
      </p:pic>
      <p:pic>
        <p:nvPicPr>
          <p:cNvPr id="8" name="Picture 3" descr="C:\Documents and Settings\Administrator\Desktop\851960490_21e782980e_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76256" y="5307434"/>
            <a:ext cx="2133600" cy="1550566"/>
          </a:xfrm>
          <a:prstGeom prst="ellipse">
            <a:avLst/>
          </a:prstGeom>
          <a:ln>
            <a:noFill/>
          </a:ln>
          <a:effectLst>
            <a:softEdge rad="112500"/>
          </a:effectLst>
          <a:extLst>
            <a:ext uri="{909E8E84-426E-40DD-AFC4-6F175D3DCCD1}">
              <a14:hiddenFill xmlns:a14="http://schemas.microsoft.com/office/drawing/2010/main" xmlns="">
                <a:solidFill>
                  <a:srgbClr xmlns:mc="http://schemas.openxmlformats.org/markup-compatibility/2006" val="FFFFFF" mc:Ignorable=""/>
                </a:solidFill>
              </a14:hiddenFill>
            </a:ext>
          </a:extLst>
        </p:spPr>
      </p:pic>
      <p:sp>
        <p:nvSpPr>
          <p:cNvPr id="7" name="Rectangle 6"/>
          <p:cNvSpPr/>
          <p:nvPr/>
        </p:nvSpPr>
        <p:spPr>
          <a:xfrm>
            <a:off x="1403648" y="4871036"/>
            <a:ext cx="6552728" cy="1569660"/>
          </a:xfrm>
          <a:prstGeom prst="rect">
            <a:avLst/>
          </a:prstGeom>
          <a:noFill/>
          <a:ln>
            <a:solidFill>
              <a:schemeClr val="accent1"/>
            </a:solidFill>
          </a:ln>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Bef>
                <a:spcPts val="0"/>
              </a:spcBef>
              <a:spcAft>
                <a:spcPts val="0"/>
              </a:spcAft>
              <a:defRPr/>
            </a:pPr>
            <a:r>
              <a:rPr lang="en-US" sz="9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THANK  YOU</a:t>
            </a:r>
            <a:endParaRPr lang="th-TH" sz="9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a:blipFill>
            <a:blip r:embed="rId2"/>
            <a:tile tx="0" ty="0" sx="100000" sy="100000" flip="none" algn="tl"/>
          </a:blip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fontAlgn="auto">
              <a:spcAft>
                <a:spcPts val="0"/>
              </a:spcAft>
              <a:defRPr/>
            </a:pPr>
            <a:endParaRPr lang="th-TH" dirty="0"/>
          </a:p>
        </p:txBody>
      </p:sp>
      <p:pic>
        <p:nvPicPr>
          <p:cNvPr id="2050" name="ตัวยึดเนื้อหา 3" descr="normal_p_sao_01_143.jpg"/>
          <p:cNvPicPr>
            <a:picLocks noGrp="1"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51720" y="304867"/>
            <a:ext cx="4896544" cy="5544616"/>
          </a:xfrm>
          <a:prstGeom prst="ellipse">
            <a:avLst/>
          </a:prstGeom>
          <a:ln>
            <a:noFill/>
          </a:ln>
          <a:effectLst>
            <a:softEdge rad="112500"/>
          </a:effectLst>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sp>
        <p:nvSpPr>
          <p:cNvPr id="3" name="Rectangle 2"/>
          <p:cNvSpPr/>
          <p:nvPr/>
        </p:nvSpPr>
        <p:spPr>
          <a:xfrm>
            <a:off x="1763688" y="5877272"/>
            <a:ext cx="5544616" cy="58477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dirty="0"/>
              <a:t>  </a:t>
            </a:r>
            <a:r>
              <a:rPr lang="en-US" sz="3200" dirty="0" err="1">
                <a:latin typeface="Britannic Bold" pitchFamily="34" charset="0"/>
              </a:rPr>
              <a:t>Luangpoo</a:t>
            </a:r>
            <a:r>
              <a:rPr lang="en-US" sz="3200" dirty="0">
                <a:latin typeface="Britannic Bold" pitchFamily="34" charset="0"/>
              </a:rPr>
              <a:t> </a:t>
            </a:r>
            <a:r>
              <a:rPr lang="en-US" sz="3200" dirty="0">
                <a:latin typeface="Britannic Bold" pitchFamily="34" charset="0"/>
              </a:rPr>
              <a:t>Sao </a:t>
            </a:r>
            <a:r>
              <a:rPr lang="en-US" sz="3200" dirty="0">
                <a:latin typeface="Britannic Bold" pitchFamily="34" charset="0"/>
              </a:rPr>
              <a:t>(1859-1941)</a:t>
            </a:r>
            <a:endParaRPr lang="en-US" sz="3200" dirty="0">
              <a:latin typeface="Britannic Bold"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a:xfrm flipV="1">
            <a:off x="2843213" y="2852738"/>
            <a:ext cx="3313112" cy="1439862"/>
          </a:xfrm>
        </p:spPr>
        <p:txBody>
          <a:bodyPr/>
          <a:lstStyle/>
          <a:p>
            <a:endParaRPr lang="th-TH" smtClean="0"/>
          </a:p>
        </p:txBody>
      </p:sp>
      <p:pic>
        <p:nvPicPr>
          <p:cNvPr id="52227" name="Picture 2" descr="C:\Documents and Settings\Administrator\Desktop\ดอกคูน.jpg"/>
          <p:cNvPicPr>
            <a:picLocks noGrp="1" noChangeAspect="1" noChangeArrowheads="1"/>
          </p:cNvPicPr>
          <p:nvPr>
            <p:ph idx="1"/>
          </p:nvPr>
        </p:nvPicPr>
        <p:blipFill>
          <a:blip r:embed="rId2"/>
          <a:srcRect/>
          <a:stretch>
            <a:fillRect/>
          </a:stretch>
        </p:blipFill>
        <p:spPr>
          <a:xfrm>
            <a:off x="0" y="0"/>
            <a:ext cx="9144000" cy="6858000"/>
          </a:xfrm>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a:solidFill>
            <a:schemeClr val="bg2">
              <a:lumMod val="90000"/>
            </a:schemeClr>
          </a:solidFill>
        </p:spPr>
        <p:txBody>
          <a:bodyPr rtlCol="0">
            <a:normAutofit/>
          </a:bodyPr>
          <a:lstStyle/>
          <a:p>
            <a:pPr fontAlgn="auto">
              <a:spcAft>
                <a:spcPts val="0"/>
              </a:spcAft>
              <a:defRPr/>
            </a:pPr>
            <a:endParaRPr lang="th-TH" dirty="0"/>
          </a:p>
        </p:txBody>
      </p:sp>
      <p:pic>
        <p:nvPicPr>
          <p:cNvPr id="1029" name="ตัวยึดเนื้อหา 3" descr="Lp034.jpg"/>
          <p:cNvPicPr>
            <a:picLocks noGrp="1"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07704" y="0"/>
            <a:ext cx="5184576" cy="6036990"/>
          </a:xfrm>
          <a:prstGeom prst="rect">
            <a:avLst/>
          </a:prstGeom>
          <a:noFill/>
          <a:ln>
            <a:noFill/>
          </a:ln>
          <a:effectLst>
            <a:softEdge rad="127000"/>
          </a:effectLst>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sp>
        <p:nvSpPr>
          <p:cNvPr id="3" name="Rectangle 2"/>
          <p:cNvSpPr/>
          <p:nvPr/>
        </p:nvSpPr>
        <p:spPr>
          <a:xfrm>
            <a:off x="1547664" y="6021288"/>
            <a:ext cx="5760640" cy="58477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en-US" sz="3200" dirty="0">
                <a:latin typeface="Britannic Bold" pitchFamily="34" charset="0"/>
              </a:rPr>
              <a:t> </a:t>
            </a:r>
            <a:r>
              <a:rPr lang="en-US" sz="3200" dirty="0" err="1">
                <a:latin typeface="Britannic Bold" pitchFamily="34" charset="0"/>
              </a:rPr>
              <a:t>Luangpho</a:t>
            </a:r>
            <a:r>
              <a:rPr lang="en-US" sz="3200" dirty="0">
                <a:latin typeface="Britannic Bold" pitchFamily="34" charset="0"/>
              </a:rPr>
              <a:t> </a:t>
            </a:r>
            <a:r>
              <a:rPr lang="en-US" sz="3200" dirty="0" err="1">
                <a:latin typeface="Britannic Bold" pitchFamily="34" charset="0"/>
              </a:rPr>
              <a:t>Chah</a:t>
            </a:r>
            <a:r>
              <a:rPr lang="en-US" sz="3200" dirty="0">
                <a:latin typeface="Britannic Bold" pitchFamily="34" charset="0"/>
              </a:rPr>
              <a:t> </a:t>
            </a:r>
            <a:r>
              <a:rPr lang="en-US" sz="3200" dirty="0">
                <a:latin typeface="Britannic Bold" pitchFamily="34" charset="0"/>
              </a:rPr>
              <a:t>(1918-1992)</a:t>
            </a:r>
            <a:endParaRPr lang="en-US" sz="3200" dirty="0">
              <a:latin typeface="Britannic Bold"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33782" cy="923330"/>
          </a:xfrm>
          <a:prstGeom prst="rect">
            <a:avLst/>
          </a:prstGeom>
          <a:solidFill>
            <a:schemeClr val="bg2">
              <a:lumMod val="90000"/>
            </a:schemeClr>
          </a:solidFill>
          <a:ln>
            <a:solidFill>
              <a:schemeClr val="bg2">
                <a:lumMod val="90000"/>
              </a:schemeClr>
            </a:solidFill>
          </a:ln>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The humble dwelling place</a:t>
            </a:r>
            <a:endParaRPr lang="th-TH"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923330"/>
            <a:ext cx="9133781" cy="5934670"/>
          </a:xfrm>
          <a:prstGeom prst="rect">
            <a:avLst/>
          </a:prstGeom>
          <a:solidFill>
            <a:schemeClr val="accent3">
              <a:lumMod val="40000"/>
              <a:lumOff val="60000"/>
            </a:schemeClr>
          </a:solidFill>
          <a:ln w="9525">
            <a:solidFill>
              <a:schemeClr val="bg2">
                <a:lumMod val="90000"/>
              </a:schemeClr>
            </a:solidFill>
            <a:miter lim="800000"/>
            <a:headEnd/>
            <a:tailEnd/>
          </a:ln>
          <a:effectLst>
            <a:softEdge rad="1270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blipFill>
            <a:blip r:embed="rId2"/>
            <a:tile tx="0" ty="0" sx="100000" sy="100000" flip="none" algn="tl"/>
          </a:blipFill>
        </p:spPr>
        <p:txBody>
          <a:bodyPr rtlCol="0">
            <a:normAutofit fontScale="90000"/>
          </a:bodyPr>
          <a:lstStyle/>
          <a:p>
            <a:pPr fontAlgn="auto">
              <a:spcAft>
                <a:spcPts val="0"/>
              </a:spcAft>
              <a:defRPr/>
            </a:pPr>
            <a:r>
              <a:rPr lang="en-US" dirty="0" smtClean="0">
                <a:solidFill>
                  <a:schemeClr val="bg1">
                    <a:lumMod val="50000"/>
                  </a:schemeClr>
                </a:solidFill>
                <a:latin typeface="Britannic Bold" pitchFamily="34" charset="0"/>
              </a:rPr>
              <a:t>THE CHEDI OF AJAHN CHAH </a:t>
            </a:r>
            <a:br>
              <a:rPr lang="en-US" dirty="0" smtClean="0">
                <a:solidFill>
                  <a:schemeClr val="bg1">
                    <a:lumMod val="50000"/>
                  </a:schemeClr>
                </a:solidFill>
                <a:latin typeface="Britannic Bold" pitchFamily="34" charset="0"/>
              </a:rPr>
            </a:br>
            <a:r>
              <a:rPr lang="en-US" dirty="0" smtClean="0">
                <a:solidFill>
                  <a:schemeClr val="bg1">
                    <a:lumMod val="50000"/>
                  </a:schemeClr>
                </a:solidFill>
                <a:latin typeface="Britannic Bold" pitchFamily="34" charset="0"/>
              </a:rPr>
              <a:t>AT WAT NONG PA PONG</a:t>
            </a:r>
            <a:endParaRPr lang="th-TH" dirty="0">
              <a:solidFill>
                <a:schemeClr val="bg1">
                  <a:lumMod val="50000"/>
                </a:schemeClr>
              </a:solidFill>
              <a:latin typeface="Britannic Bold" pitchFamily="34" charset="0"/>
            </a:endParaRPr>
          </a:p>
        </p:txBody>
      </p:sp>
      <p:pic>
        <p:nvPicPr>
          <p:cNvPr id="9219" name="Picture 2"/>
          <p:cNvPicPr>
            <a:picLocks noGrp="1" noChangeAspect="1" noChangeArrowheads="1"/>
          </p:cNvPicPr>
          <p:nvPr>
            <p:ph idx="1"/>
          </p:nvPr>
        </p:nvPicPr>
        <p:blipFill>
          <a:blip r:embed="rId3"/>
          <a:srcRect/>
          <a:stretch>
            <a:fillRect/>
          </a:stretch>
        </p:blipFill>
        <p:spPr>
          <a:xfrm>
            <a:off x="0" y="1412875"/>
            <a:ext cx="9144000" cy="5445125"/>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1075"/>
          </a:xfrm>
          <a:blipFill>
            <a:blip r:embed="rId2"/>
            <a:tile tx="0" ty="0" sx="100000" sy="100000" flip="none" algn="tl"/>
          </a:blipFill>
        </p:spPr>
        <p:txBody>
          <a:bodyPr rtlCol="0">
            <a:normAutofit/>
          </a:bodyPr>
          <a:lstStyle/>
          <a:p>
            <a:pPr fontAlgn="auto">
              <a:spcAft>
                <a:spcPts val="0"/>
              </a:spcAft>
              <a:defRPr/>
            </a:pPr>
            <a:r>
              <a:rPr lang="en-US" dirty="0" smtClean="0">
                <a:solidFill>
                  <a:schemeClr val="bg2">
                    <a:lumMod val="50000"/>
                  </a:schemeClr>
                </a:solidFill>
                <a:latin typeface="Britannic Bold" pitchFamily="34" charset="0"/>
              </a:rPr>
              <a:t>THE ENTRANCE TO THE TEMPLE</a:t>
            </a:r>
            <a:endParaRPr lang="th-TH" dirty="0">
              <a:solidFill>
                <a:schemeClr val="bg2">
                  <a:lumMod val="50000"/>
                </a:schemeClr>
              </a:solidFill>
              <a:latin typeface="Britannic Bold" pitchFamily="34" charset="0"/>
            </a:endParaRPr>
          </a:p>
        </p:txBody>
      </p:sp>
      <p:sp>
        <p:nvSpPr>
          <p:cNvPr id="10243" name="Content Placeholder 2"/>
          <p:cNvSpPr>
            <a:spLocks noGrp="1"/>
          </p:cNvSpPr>
          <p:nvPr>
            <p:ph idx="1"/>
          </p:nvPr>
        </p:nvSpPr>
        <p:spPr>
          <a:xfrm>
            <a:off x="457200" y="1600200"/>
            <a:ext cx="8229600" cy="5257800"/>
          </a:xfrm>
        </p:spPr>
        <p:txBody>
          <a:bodyPr/>
          <a:lstStyle/>
          <a:p>
            <a:endParaRPr lang="th-TH" smtClean="0"/>
          </a:p>
        </p:txBody>
      </p:sp>
      <p:pic>
        <p:nvPicPr>
          <p:cNvPr id="10244" name="Picture 2"/>
          <p:cNvPicPr>
            <a:picLocks noChangeAspect="1" noChangeArrowheads="1"/>
          </p:cNvPicPr>
          <p:nvPr/>
        </p:nvPicPr>
        <p:blipFill>
          <a:blip r:embed="rId3"/>
          <a:srcRect/>
          <a:stretch>
            <a:fillRect/>
          </a:stretch>
        </p:blipFill>
        <p:spPr bwMode="auto">
          <a:xfrm>
            <a:off x="0" y="981075"/>
            <a:ext cx="9144000" cy="587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638</TotalTime>
  <Words>1862</Words>
  <Application>Microsoft Office PowerPoint</Application>
  <PresentationFormat>On-screen Show (4:3)</PresentationFormat>
  <Paragraphs>83</Paragraphs>
  <Slides>50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Calibri</vt:lpstr>
      <vt:lpstr>Cordia New</vt:lpstr>
      <vt:lpstr>Arial</vt:lpstr>
      <vt:lpstr>Angsana New</vt:lpstr>
      <vt:lpstr>Accidental Presidency</vt:lpstr>
      <vt:lpstr>Times New Roman</vt:lpstr>
      <vt:lpstr>Britannic Bold</vt:lpstr>
      <vt:lpstr>Office Theme</vt:lpstr>
      <vt:lpstr>THE ISAN FOREST MEDITATION TRADITION:  A PRAXIS OF MENTAL WELL-BEING  VIS-À-VIS GLOBAL RECOVERY</vt:lpstr>
      <vt:lpstr>Slide 2</vt:lpstr>
      <vt:lpstr>Slide 3</vt:lpstr>
      <vt:lpstr>Slide 4</vt:lpstr>
      <vt:lpstr>Slide 5</vt:lpstr>
      <vt:lpstr>Slide 6</vt:lpstr>
      <vt:lpstr>Slide 7</vt:lpstr>
      <vt:lpstr>THE CHEDI OF AJAHN CHAH  AT WAT NONG PA PONG</vt:lpstr>
      <vt:lpstr>THE ENTRANCE TO THE TEMPLE</vt:lpstr>
      <vt:lpstr>INSIDE THE MONASTERY</vt:lpstr>
      <vt:lpstr>THE MUSEUM AT WAT NONG PA PONG</vt:lpstr>
      <vt:lpstr> At the ethico-spiritual level  </vt:lpstr>
      <vt:lpstr> At the psychological level  </vt:lpstr>
      <vt:lpstr> At the contemplative level </vt:lpstr>
      <vt:lpstr>Slide 15</vt:lpstr>
      <vt:lpstr>Slide 16</vt:lpstr>
      <vt:lpstr>Deconstruction and binary oppositions</vt:lpstr>
      <vt:lpstr>Slide 18</vt:lpstr>
      <vt:lpstr>Slide 19</vt:lpstr>
      <vt:lpstr>Slide 20</vt:lpstr>
      <vt:lpstr>Slide 21</vt:lpstr>
      <vt:lpstr>Slide 22</vt:lpstr>
      <vt:lpstr>Slide 23</vt:lpstr>
      <vt:lpstr>Buddhism and deconstruction</vt:lpstr>
      <vt:lpstr>Slide 25</vt:lpstr>
      <vt:lpstr>Slide 26</vt:lpstr>
      <vt:lpstr>Slide 27</vt:lpstr>
      <vt:lpstr> The forest tradition vis-à-vis Derridean deconstruction </vt:lpstr>
      <vt:lpstr>Slide 29</vt:lpstr>
      <vt:lpstr>Slide 30</vt:lpstr>
      <vt:lpstr>Slide 31</vt:lpstr>
      <vt:lpstr>Slide 32</vt:lpstr>
      <vt:lpstr>Slide 33</vt:lpstr>
      <vt:lpstr>Slide 34</vt:lpstr>
      <vt:lpstr> Anattā is put into practice through the deconstructive mantra of ‘Let Go’ of the forest tradition </vt:lpstr>
      <vt:lpstr>Lessons from the forest tradition for global recovery</vt:lpstr>
      <vt:lpstr>Slide 37</vt:lpstr>
      <vt:lpstr>Slide 38</vt:lpstr>
      <vt:lpstr>Slide 39</vt:lpstr>
      <vt:lpstr>Slide 40</vt:lpstr>
      <vt:lpstr>Slide 41</vt:lpstr>
      <vt:lpstr>Slide 42</vt:lpstr>
      <vt:lpstr>Slide 43</vt:lpstr>
      <vt:lpstr>Slide 44</vt:lpstr>
      <vt:lpstr>Conclusion</vt:lpstr>
      <vt:lpstr>Slide 46</vt:lpstr>
      <vt:lpstr>Slide 47</vt:lpstr>
      <vt:lpstr>Slide 48</vt:lpstr>
      <vt:lpstr>Slide 49</vt:lpstr>
      <vt:lpstr>Slide 50</vt:lpstr>
    </vt:vector>
  </TitlesOfParts>
  <Company>MCU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MCU</dc:creator>
  <cp:lastModifiedBy>sKzXP</cp:lastModifiedBy>
  <cp:revision>76</cp:revision>
  <dcterms:created xsi:type="dcterms:W3CDTF">2010-05-07T06:09:01Z</dcterms:created>
  <dcterms:modified xsi:type="dcterms:W3CDTF">2011-04-23T02:03:55Z</dcterms:modified>
</cp:coreProperties>
</file>