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diagrams/colors1.xml" ContentType="application/vnd.openxmlformats-officedocument.drawingml.diagramColors+xml"/>
  <Override PartName="/docProps/app.xml" ContentType="application/vnd.openxmlformats-officedocument.extended-properties+xml"/>
  <Override PartName="/ppt/diagrams/layout1.xml" ContentType="application/vnd.openxmlformats-officedocument.drawingml.diagramLayout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diagrams/data1.xml" ContentType="application/vnd.openxmlformats-officedocument.drawingml.diagramData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quickStyle1.xml" ContentType="application/vnd.openxmlformats-officedocument.drawingml.diagramStyl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tiff" ContentType="image/tiff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Layouts/slideLayout13.xml" ContentType="application/vnd.openxmlformats-officedocument.presentationml.slideLayout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Override PartName="/ppt/slideMasters/slideMaster2.xml" ContentType="application/vnd.openxmlformats-officedocument.presentationml.slideMaster+xml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  <p:sldMasterId r:id="rId2"/>
  </p:sldMasterIdLst>
  <p:notesMasterIdLst>
    <p:notesMasterId r:id="rId27"/>
  </p:notesMasterIdLst>
  <p:sldIdLst>
    <p:sldId id="256" r:id="rId3"/>
    <p:sldId id="257" r:id="rId4"/>
    <p:sldId id="279" r:id="rId5"/>
    <p:sldId id="278" r:id="rId6"/>
    <p:sldId id="272" r:id="rId7"/>
    <p:sldId id="258" r:id="rId8"/>
    <p:sldId id="259" r:id="rId9"/>
    <p:sldId id="260" r:id="rId10"/>
    <p:sldId id="261" r:id="rId11"/>
    <p:sldId id="280" r:id="rId12"/>
    <p:sldId id="262" r:id="rId13"/>
    <p:sldId id="263" r:id="rId14"/>
    <p:sldId id="276" r:id="rId15"/>
    <p:sldId id="281" r:id="rId16"/>
    <p:sldId id="266" r:id="rId17"/>
    <p:sldId id="277" r:id="rId18"/>
    <p:sldId id="264" r:id="rId19"/>
    <p:sldId id="265" r:id="rId20"/>
    <p:sldId id="267" r:id="rId21"/>
    <p:sldId id="282" r:id="rId22"/>
    <p:sldId id="268" r:id="rId23"/>
    <p:sldId id="269" r:id="rId24"/>
    <p:sldId id="283" r:id="rId25"/>
    <p:sldId id="284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showOutlineIcons="0">
    <p:restoredLeft sz="15620"/>
    <p:restoredTop sz="94660"/>
  </p:normalViewPr>
  <p:slideViewPr>
    <p:cSldViewPr snapToObjects="1" showGuides="1">
      <p:cViewPr varScale="1">
        <p:scale>
          <a:sx n="82" d="100"/>
          <a:sy n="82" d="100"/>
        </p:scale>
        <p:origin x="-1104" y="-96"/>
      </p:cViewPr>
      <p:guideLst>
        <p:guide orient="horz" pos="225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5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32" Type="http://schemas.openxmlformats.org/officeDocument/2006/relationships/tableStyles" Target="tableStyles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2.xml"/><Relationship Id="rId23" Type="http://schemas.openxmlformats.org/officeDocument/2006/relationships/slide" Target="slides/slide21.xml"/><Relationship Id="rId4" Type="http://schemas.openxmlformats.org/officeDocument/2006/relationships/slide" Target="slides/slide2.xml"/><Relationship Id="rId28" Type="http://schemas.openxmlformats.org/officeDocument/2006/relationships/printerSettings" Target="printerSettings/printerSettings1.bin"/><Relationship Id="rId26" Type="http://schemas.openxmlformats.org/officeDocument/2006/relationships/slide" Target="slides/slide24.xml"/><Relationship Id="rId30" Type="http://schemas.openxmlformats.org/officeDocument/2006/relationships/viewProps" Target="viewProps.xml"/><Relationship Id="rId11" Type="http://schemas.openxmlformats.org/officeDocument/2006/relationships/slide" Target="slides/slide9.xml"/><Relationship Id="rId29" Type="http://schemas.openxmlformats.org/officeDocument/2006/relationships/presProps" Target="presProps.xml"/><Relationship Id="rId6" Type="http://schemas.openxmlformats.org/officeDocument/2006/relationships/slide" Target="slides/slide4.xml"/><Relationship Id="rId16" Type="http://schemas.openxmlformats.org/officeDocument/2006/relationships/slide" Target="slides/slide1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" Type="http://schemas.openxmlformats.org/officeDocument/2006/relationships/slideMaster" Target="slideMasters/slideMaster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F995CAE-ADD9-4AAE-9920-3A8953C13343}" type="doc">
      <dgm:prSet loTypeId="urn:microsoft.com/office/officeart/2005/8/layout/cycle2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th-TH"/>
        </a:p>
      </dgm:t>
    </dgm:pt>
    <dgm:pt modelId="{A9C38B59-7279-4115-8BF8-E7F6B777D346}">
      <dgm:prSet phldrT="[Text]" custT="1">
        <dgm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dgm:style>
      </dgm:prSet>
      <dgm:spPr>
        <a:solidFill>
          <a:schemeClr val="accent4">
            <a:lumMod val="75000"/>
          </a:scheme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2. 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Policy Implementation</a:t>
          </a:r>
          <a:endParaRPr lang="th-TH" sz="1800" dirty="0">
            <a:latin typeface="Tahoma" pitchFamily="34" charset="0"/>
            <a:cs typeface="Tahoma" pitchFamily="34" charset="0"/>
          </a:endParaRPr>
        </a:p>
      </dgm:t>
    </dgm:pt>
    <dgm:pt modelId="{7F0E240B-6C29-416C-BCFF-FB41BF9EA843}" type="parTrans" cxnId="{FB6B4A0A-D3EB-4BBC-8B22-C41DBA513977}">
      <dgm:prSet/>
      <dgm:spPr/>
      <dgm:t>
        <a:bodyPr/>
        <a:lstStyle/>
        <a:p>
          <a:endParaRPr lang="th-TH">
            <a:latin typeface="Tahoma" pitchFamily="34" charset="0"/>
            <a:cs typeface="Tahoma" pitchFamily="34" charset="0"/>
          </a:endParaRPr>
        </a:p>
      </dgm:t>
    </dgm:pt>
    <dgm:pt modelId="{A0B6B1A0-2E01-47A7-924D-27229877389D}" type="sibTrans" cxnId="{FB6B4A0A-D3EB-4BBC-8B22-C41DBA513977}">
      <dgm:prSet/>
      <dgm:spPr>
        <a:solidFill>
          <a:schemeClr val="accent4">
            <a:lumMod val="75000"/>
          </a:schemeClr>
        </a:solidFill>
      </dgm:spPr>
      <dgm:t>
        <a:bodyPr/>
        <a:lstStyle/>
        <a:p>
          <a:endParaRPr lang="th-TH">
            <a:latin typeface="Tahoma" pitchFamily="34" charset="0"/>
            <a:cs typeface="Tahoma" pitchFamily="34" charset="0"/>
          </a:endParaRPr>
        </a:p>
      </dgm:t>
    </dgm:pt>
    <dgm:pt modelId="{044C7011-B56A-407C-A2E2-9BBCF6508A65}">
      <dgm:prSet phldrT="[Text]" custT="1">
        <dgm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dgm:style>
      </dgm:prSet>
      <dgm:spPr>
        <a:solidFill>
          <a:schemeClr val="tx2">
            <a:lumMod val="75000"/>
          </a:schemeClr>
        </a:solidFill>
      </dgm:spPr>
      <dgm:t>
        <a:bodyPr/>
        <a:lstStyle/>
        <a:p>
          <a:r>
            <a:rPr lang="en-US" sz="1800" dirty="0" smtClean="0">
              <a:latin typeface="Tahoma" pitchFamily="34" charset="0"/>
              <a:cs typeface="Tahoma" pitchFamily="34" charset="0"/>
            </a:rPr>
            <a:t>3. Policy </a:t>
          </a:r>
        </a:p>
        <a:p>
          <a:r>
            <a:rPr lang="en-US" sz="1800" dirty="0" smtClean="0">
              <a:latin typeface="Tahoma" pitchFamily="34" charset="0"/>
              <a:cs typeface="Tahoma" pitchFamily="34" charset="0"/>
            </a:rPr>
            <a:t>Evaluation</a:t>
          </a:r>
          <a:endParaRPr lang="th-TH" sz="1800" dirty="0">
            <a:latin typeface="Tahoma" pitchFamily="34" charset="0"/>
            <a:cs typeface="Tahoma" pitchFamily="34" charset="0"/>
          </a:endParaRPr>
        </a:p>
      </dgm:t>
    </dgm:pt>
    <dgm:pt modelId="{B50A3AE8-3B3E-45E1-906F-37C10B93FD82}" type="parTrans" cxnId="{F858DE01-C9B5-4154-A7F8-0963D7D976E9}">
      <dgm:prSet/>
      <dgm:spPr/>
      <dgm:t>
        <a:bodyPr/>
        <a:lstStyle/>
        <a:p>
          <a:endParaRPr lang="th-TH">
            <a:latin typeface="Tahoma" pitchFamily="34" charset="0"/>
            <a:cs typeface="Tahoma" pitchFamily="34" charset="0"/>
          </a:endParaRPr>
        </a:p>
      </dgm:t>
    </dgm:pt>
    <dgm:pt modelId="{5275ACF3-0474-4F4B-AA6A-7AF86759ECD3}" type="sibTrans" cxnId="{F858DE01-C9B5-4154-A7F8-0963D7D976E9}">
      <dgm:prSet/>
      <dgm:spPr>
        <a:solidFill>
          <a:schemeClr val="tx2">
            <a:lumMod val="75000"/>
          </a:schemeClr>
        </a:solidFill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endParaRPr lang="th-TH">
            <a:latin typeface="Tahoma" pitchFamily="34" charset="0"/>
            <a:cs typeface="Tahoma" pitchFamily="34" charset="0"/>
          </a:endParaRPr>
        </a:p>
      </dgm:t>
    </dgm:pt>
    <dgm:pt modelId="{26AA7ECD-5A15-41CA-B7C7-A4926724FD05}">
      <dgm:prSet phldrT="[Text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th-TH" sz="1800" dirty="0" smtClean="0">
              <a:latin typeface="Tahoma" pitchFamily="34" charset="0"/>
              <a:cs typeface="Tahoma" pitchFamily="34" charset="0"/>
            </a:rPr>
            <a:t>1.</a:t>
          </a:r>
          <a:r>
            <a:rPr lang="en-US" sz="1800" dirty="0" smtClean="0">
              <a:latin typeface="Tahoma" pitchFamily="34" charset="0"/>
              <a:cs typeface="Tahoma" pitchFamily="34" charset="0"/>
            </a:rPr>
            <a:t> Policy Formulation</a:t>
          </a:r>
          <a:endParaRPr lang="th-TH" sz="1800" dirty="0">
            <a:latin typeface="Tahoma" pitchFamily="34" charset="0"/>
            <a:cs typeface="Tahoma" pitchFamily="34" charset="0"/>
          </a:endParaRPr>
        </a:p>
      </dgm:t>
    </dgm:pt>
    <dgm:pt modelId="{66FC0D33-A94A-4D25-8FF9-CE3CCAD82E3D}" type="parTrans" cxnId="{922E0C9B-8C6A-43CA-B424-35DD339E18C1}">
      <dgm:prSet/>
      <dgm:spPr/>
      <dgm:t>
        <a:bodyPr/>
        <a:lstStyle/>
        <a:p>
          <a:endParaRPr lang="th-TH"/>
        </a:p>
      </dgm:t>
    </dgm:pt>
    <dgm:pt modelId="{6B2ADB5E-FD27-44F7-A42E-858B7D15A17F}" type="sibTrans" cxnId="{922E0C9B-8C6A-43CA-B424-35DD339E18C1}">
      <dgm:prSet/>
      <dgm:spPr/>
      <dgm:t>
        <a:bodyPr/>
        <a:lstStyle/>
        <a:p>
          <a:endParaRPr lang="th-TH"/>
        </a:p>
      </dgm:t>
    </dgm:pt>
    <dgm:pt modelId="{43E97E27-A4FF-464A-8842-818CE556FCF8}" type="pres">
      <dgm:prSet presAssocID="{5F995CAE-ADD9-4AAE-9920-3A8953C133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h-TH"/>
        </a:p>
      </dgm:t>
    </dgm:pt>
    <dgm:pt modelId="{20226972-94E1-4FB8-90C1-AABF8898B410}" type="pres">
      <dgm:prSet presAssocID="{26AA7ECD-5A15-41CA-B7C7-A4926724FD05}" presName="node" presStyleLbl="node1" presStyleIdx="0" presStyleCnt="3" custScaleX="126045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1FBFEE7-B270-4625-9CC0-1A06565FBA33}" type="pres">
      <dgm:prSet presAssocID="{6B2ADB5E-FD27-44F7-A42E-858B7D15A17F}" presName="sibTrans" presStyleLbl="sibTrans2D1" presStyleIdx="0" presStyleCnt="3"/>
      <dgm:spPr/>
      <dgm:t>
        <a:bodyPr/>
        <a:lstStyle/>
        <a:p>
          <a:endParaRPr lang="en-US"/>
        </a:p>
      </dgm:t>
    </dgm:pt>
    <dgm:pt modelId="{40D37E47-B5BB-4A84-915C-177D958CA840}" type="pres">
      <dgm:prSet presAssocID="{6B2ADB5E-FD27-44F7-A42E-858B7D15A17F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0B3FAE8D-A9A3-4B30-936C-2127C1207909}" type="pres">
      <dgm:prSet presAssocID="{A9C38B59-7279-4115-8BF8-E7F6B777D346}" presName="node" presStyleLbl="node1" presStyleIdx="1" presStyleCnt="3" custScaleX="122205" custScaleY="95519" custRadScaleRad="91289" custRadScaleInc="-3019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CF0B069B-A9FA-4A3C-A0A8-906AC2CC8405}" type="pres">
      <dgm:prSet presAssocID="{A0B6B1A0-2E01-47A7-924D-27229877389D}" presName="sibTrans" presStyleLbl="sibTrans2D1" presStyleIdx="1" presStyleCnt="3"/>
      <dgm:spPr/>
      <dgm:t>
        <a:bodyPr/>
        <a:lstStyle/>
        <a:p>
          <a:endParaRPr lang="th-TH"/>
        </a:p>
      </dgm:t>
    </dgm:pt>
    <dgm:pt modelId="{539BE249-6BCD-48E3-8755-FBB1389246A5}" type="pres">
      <dgm:prSet presAssocID="{A0B6B1A0-2E01-47A7-924D-27229877389D}" presName="connectorText" presStyleLbl="sibTrans2D1" presStyleIdx="1" presStyleCnt="3"/>
      <dgm:spPr/>
      <dgm:t>
        <a:bodyPr/>
        <a:lstStyle/>
        <a:p>
          <a:endParaRPr lang="th-TH"/>
        </a:p>
      </dgm:t>
    </dgm:pt>
    <dgm:pt modelId="{41D18527-6E95-4287-ACCF-12151478DEDE}" type="pres">
      <dgm:prSet presAssocID="{044C7011-B56A-407C-A2E2-9BBCF6508A65}" presName="node" presStyleLbl="node1" presStyleIdx="2" presStyleCnt="3" custScaleX="122662" custRadScaleRad="110463" custRadScaleInc="10960">
        <dgm:presLayoutVars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B8AFD56-4C01-4E20-B673-7A1EBD6F5188}" type="pres">
      <dgm:prSet presAssocID="{5275ACF3-0474-4F4B-AA6A-7AF86759ECD3}" presName="sibTrans" presStyleLbl="sibTrans2D1" presStyleIdx="2" presStyleCnt="3"/>
      <dgm:spPr/>
      <dgm:t>
        <a:bodyPr/>
        <a:lstStyle/>
        <a:p>
          <a:endParaRPr lang="th-TH"/>
        </a:p>
      </dgm:t>
    </dgm:pt>
    <dgm:pt modelId="{AA73AF6B-382D-4366-853A-7361F6399275}" type="pres">
      <dgm:prSet presAssocID="{5275ACF3-0474-4F4B-AA6A-7AF86759ECD3}" presName="connectorText" presStyleLbl="sibTrans2D1" presStyleIdx="2" presStyleCnt="3"/>
      <dgm:spPr/>
      <dgm:t>
        <a:bodyPr/>
        <a:lstStyle/>
        <a:p>
          <a:endParaRPr lang="th-TH"/>
        </a:p>
      </dgm:t>
    </dgm:pt>
  </dgm:ptLst>
  <dgm:cxnLst>
    <dgm:cxn modelId="{80E5593D-543E-0049-B883-626CE7ED7524}" type="presOf" srcId="{5275ACF3-0474-4F4B-AA6A-7AF86759ECD3}" destId="{AA73AF6B-382D-4366-853A-7361F6399275}" srcOrd="1" destOrd="0" presId="urn:microsoft.com/office/officeart/2005/8/layout/cycle2"/>
    <dgm:cxn modelId="{AC45AF0C-158E-B54E-87FD-6DE6B17E16C7}" type="presOf" srcId="{6B2ADB5E-FD27-44F7-A42E-858B7D15A17F}" destId="{40D37E47-B5BB-4A84-915C-177D958CA840}" srcOrd="1" destOrd="0" presId="urn:microsoft.com/office/officeart/2005/8/layout/cycle2"/>
    <dgm:cxn modelId="{A44BBD9C-2CC2-8D4A-9957-672AC341C79B}" type="presOf" srcId="{5F995CAE-ADD9-4AAE-9920-3A8953C13343}" destId="{43E97E27-A4FF-464A-8842-818CE556FCF8}" srcOrd="0" destOrd="0" presId="urn:microsoft.com/office/officeart/2005/8/layout/cycle2"/>
    <dgm:cxn modelId="{227503EE-C2EC-4247-B046-BA77B7DE3CB5}" type="presOf" srcId="{5275ACF3-0474-4F4B-AA6A-7AF86759ECD3}" destId="{2B8AFD56-4C01-4E20-B673-7A1EBD6F5188}" srcOrd="0" destOrd="0" presId="urn:microsoft.com/office/officeart/2005/8/layout/cycle2"/>
    <dgm:cxn modelId="{E1B11A57-9ADD-A64C-89D0-18A6CE9785B9}" type="presOf" srcId="{6B2ADB5E-FD27-44F7-A42E-858B7D15A17F}" destId="{71FBFEE7-B270-4625-9CC0-1A06565FBA33}" srcOrd="0" destOrd="0" presId="urn:microsoft.com/office/officeart/2005/8/layout/cycle2"/>
    <dgm:cxn modelId="{F858DE01-C9B5-4154-A7F8-0963D7D976E9}" srcId="{5F995CAE-ADD9-4AAE-9920-3A8953C13343}" destId="{044C7011-B56A-407C-A2E2-9BBCF6508A65}" srcOrd="2" destOrd="0" parTransId="{B50A3AE8-3B3E-45E1-906F-37C10B93FD82}" sibTransId="{5275ACF3-0474-4F4B-AA6A-7AF86759ECD3}"/>
    <dgm:cxn modelId="{FB6B4A0A-D3EB-4BBC-8B22-C41DBA513977}" srcId="{5F995CAE-ADD9-4AAE-9920-3A8953C13343}" destId="{A9C38B59-7279-4115-8BF8-E7F6B777D346}" srcOrd="1" destOrd="0" parTransId="{7F0E240B-6C29-416C-BCFF-FB41BF9EA843}" sibTransId="{A0B6B1A0-2E01-47A7-924D-27229877389D}"/>
    <dgm:cxn modelId="{6CC98E83-0DB6-1442-9EB7-E06F1DB853EE}" type="presOf" srcId="{A9C38B59-7279-4115-8BF8-E7F6B777D346}" destId="{0B3FAE8D-A9A3-4B30-936C-2127C1207909}" srcOrd="0" destOrd="0" presId="urn:microsoft.com/office/officeart/2005/8/layout/cycle2"/>
    <dgm:cxn modelId="{922E0C9B-8C6A-43CA-B424-35DD339E18C1}" srcId="{5F995CAE-ADD9-4AAE-9920-3A8953C13343}" destId="{26AA7ECD-5A15-41CA-B7C7-A4926724FD05}" srcOrd="0" destOrd="0" parTransId="{66FC0D33-A94A-4D25-8FF9-CE3CCAD82E3D}" sibTransId="{6B2ADB5E-FD27-44F7-A42E-858B7D15A17F}"/>
    <dgm:cxn modelId="{189309B4-EB0F-3F49-A4B2-A289B98F310B}" type="presOf" srcId="{044C7011-B56A-407C-A2E2-9BBCF6508A65}" destId="{41D18527-6E95-4287-ACCF-12151478DEDE}" srcOrd="0" destOrd="0" presId="urn:microsoft.com/office/officeart/2005/8/layout/cycle2"/>
    <dgm:cxn modelId="{64F8FAB1-4B7B-7E41-BF9D-8BCF109B0F65}" type="presOf" srcId="{A0B6B1A0-2E01-47A7-924D-27229877389D}" destId="{539BE249-6BCD-48E3-8755-FBB1389246A5}" srcOrd="1" destOrd="0" presId="urn:microsoft.com/office/officeart/2005/8/layout/cycle2"/>
    <dgm:cxn modelId="{B95B6DCC-7D23-B042-9FC1-AB3AFC1DFE90}" type="presOf" srcId="{A0B6B1A0-2E01-47A7-924D-27229877389D}" destId="{CF0B069B-A9FA-4A3C-A0A8-906AC2CC8405}" srcOrd="0" destOrd="0" presId="urn:microsoft.com/office/officeart/2005/8/layout/cycle2"/>
    <dgm:cxn modelId="{6116F9FD-BA4B-934F-AF9F-72FE84E1B380}" type="presOf" srcId="{26AA7ECD-5A15-41CA-B7C7-A4926724FD05}" destId="{20226972-94E1-4FB8-90C1-AABF8898B410}" srcOrd="0" destOrd="0" presId="urn:microsoft.com/office/officeart/2005/8/layout/cycle2"/>
    <dgm:cxn modelId="{0DD83B47-1FA3-9345-9EE3-BA202A259F19}" type="presParOf" srcId="{43E97E27-A4FF-464A-8842-818CE556FCF8}" destId="{20226972-94E1-4FB8-90C1-AABF8898B410}" srcOrd="0" destOrd="0" presId="urn:microsoft.com/office/officeart/2005/8/layout/cycle2"/>
    <dgm:cxn modelId="{2A7BE2D6-8226-8C42-A192-6CCDBFC6E8A4}" type="presParOf" srcId="{43E97E27-A4FF-464A-8842-818CE556FCF8}" destId="{71FBFEE7-B270-4625-9CC0-1A06565FBA33}" srcOrd="1" destOrd="0" presId="urn:microsoft.com/office/officeart/2005/8/layout/cycle2"/>
    <dgm:cxn modelId="{D0BC1D81-E752-B94D-95BF-4225EDD762B6}" type="presParOf" srcId="{71FBFEE7-B270-4625-9CC0-1A06565FBA33}" destId="{40D37E47-B5BB-4A84-915C-177D958CA840}" srcOrd="0" destOrd="0" presId="urn:microsoft.com/office/officeart/2005/8/layout/cycle2"/>
    <dgm:cxn modelId="{9C9244DA-F0A0-8142-BF45-B1488C00A9BA}" type="presParOf" srcId="{43E97E27-A4FF-464A-8842-818CE556FCF8}" destId="{0B3FAE8D-A9A3-4B30-936C-2127C1207909}" srcOrd="2" destOrd="0" presId="urn:microsoft.com/office/officeart/2005/8/layout/cycle2"/>
    <dgm:cxn modelId="{21E4D84A-B656-A049-B1B5-F28AB6A7EB27}" type="presParOf" srcId="{43E97E27-A4FF-464A-8842-818CE556FCF8}" destId="{CF0B069B-A9FA-4A3C-A0A8-906AC2CC8405}" srcOrd="3" destOrd="0" presId="urn:microsoft.com/office/officeart/2005/8/layout/cycle2"/>
    <dgm:cxn modelId="{84F1A5C3-CF9F-B74E-ADC9-882073CE8541}" type="presParOf" srcId="{CF0B069B-A9FA-4A3C-A0A8-906AC2CC8405}" destId="{539BE249-6BCD-48E3-8755-FBB1389246A5}" srcOrd="0" destOrd="0" presId="urn:microsoft.com/office/officeart/2005/8/layout/cycle2"/>
    <dgm:cxn modelId="{8357561E-8796-8F46-8908-2D4B58060F68}" type="presParOf" srcId="{43E97E27-A4FF-464A-8842-818CE556FCF8}" destId="{41D18527-6E95-4287-ACCF-12151478DEDE}" srcOrd="4" destOrd="0" presId="urn:microsoft.com/office/officeart/2005/8/layout/cycle2"/>
    <dgm:cxn modelId="{8602ADF9-7B40-0F42-8627-BCE158FB4E94}" type="presParOf" srcId="{43E97E27-A4FF-464A-8842-818CE556FCF8}" destId="{2B8AFD56-4C01-4E20-B673-7A1EBD6F5188}" srcOrd="5" destOrd="0" presId="urn:microsoft.com/office/officeart/2005/8/layout/cycle2"/>
    <dgm:cxn modelId="{2137A85F-F662-1E4F-BE0E-F23F3A495811}" type="presParOf" srcId="{2B8AFD56-4C01-4E20-B673-7A1EBD6F5188}" destId="{AA73AF6B-382D-4366-853A-7361F6399275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766127-820C-534B-A902-3AD31A3B1105}" type="datetimeFigureOut">
              <a:rPr lang="en-US" smtClean="0"/>
              <a:t>11/11/10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D3ACC-410E-F24F-B0D1-FC55C9DF53B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/>
            <a:endParaRPr lang="th-TH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22BF840-936B-4169-A72B-58E79CAA0024}" type="slidenum">
              <a:rPr lang="th-TH" smtClean="0">
                <a:ea typeface="MS PGothic" pitchFamily="34" charset="-128"/>
              </a:rPr>
              <a:pPr/>
              <a:t>5</a:t>
            </a:fld>
            <a:endParaRPr lang="th-TH" smtClean="0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B965EB-4ABB-4E6C-B062-D09D09581FD2}" type="datetime1">
              <a:rPr lang="en-US"/>
              <a:pPr>
                <a:defRPr/>
              </a:pPr>
              <a:t>11/11/10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3162B-676F-489E-94DC-8BE95109A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21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h-TH"/>
              <a:t>10-06-08</a:t>
            </a: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from global to local</a:t>
            </a: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9D89A202-80EE-664B-9AE3-AFE5CD2B302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5.xml"/><Relationship Id="rId7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2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0" Type="http://schemas.openxmlformats.org/officeDocument/2006/relationships/slideLayout" Target="../slideLayouts/slideLayout11.xml"/><Relationship Id="rId5" Type="http://schemas.openxmlformats.org/officeDocument/2006/relationships/slideLayout" Target="../slideLayouts/slideLayout6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9" Type="http://schemas.openxmlformats.org/officeDocument/2006/relationships/slideLayout" Target="../slideLayouts/slideLayout10.xml"/><Relationship Id="rId3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DF75D0C5-FB98-4BA2-A3B9-2E9780DE927E}" type="datetime1">
              <a:rPr lang="en-US"/>
              <a:pPr>
                <a:defRPr/>
              </a:pPr>
              <a:t>11/11/10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ea typeface="ＭＳ Ｐゴシック" pitchFamily="-65" charset="-128"/>
              </a:defRPr>
            </a:lvl1pPr>
          </a:lstStyle>
          <a:p>
            <a:pPr>
              <a:defRPr/>
            </a:pPr>
            <a:fld id="{11EB6AAA-E27E-44E4-BF78-DDF31BA12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-65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diagramQuickStyle" Target="../diagrams/quickStyle1.xml"/><Relationship Id="rId1" Type="http://schemas.openxmlformats.org/officeDocument/2006/relationships/slideLayout" Target="../slideLayouts/slideLayout8.xml"/><Relationship Id="rId2" Type="http://schemas.openxmlformats.org/officeDocument/2006/relationships/diagramData" Target="../diagrams/data1.xml"/><Relationship Id="rId3" Type="http://schemas.openxmlformats.org/officeDocument/2006/relationships/diagramLayout" Target="../diagrams/layout1.xml"/><Relationship Id="rId5" Type="http://schemas.openxmlformats.org/officeDocument/2006/relationships/diagramColors" Target="../diagrams/colors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HSR and national health system and policy development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sz="5895" dirty="0" smtClean="0">
                <a:solidFill>
                  <a:srgbClr val="FFFF00"/>
                </a:solidFill>
              </a:rPr>
              <a:t>From KT to Learning : The need for </a:t>
            </a:r>
            <a:r>
              <a:rPr lang="en-US" sz="5895" dirty="0" err="1" smtClean="0">
                <a:solidFill>
                  <a:srgbClr val="FFFF00"/>
                </a:solidFill>
              </a:rPr>
              <a:t>GKmP</a:t>
            </a:r>
            <a:endParaRPr lang="en-US" sz="5895" dirty="0" smtClean="0">
              <a:solidFill>
                <a:srgbClr val="FFFF00"/>
              </a:solidFill>
            </a:endParaRPr>
          </a:p>
          <a:p>
            <a:endParaRPr lang="en-US" dirty="0" smtClean="0"/>
          </a:p>
          <a:p>
            <a:r>
              <a:rPr lang="en-US" dirty="0" smtClean="0"/>
              <a:t>				</a:t>
            </a:r>
          </a:p>
          <a:p>
            <a:r>
              <a:rPr lang="en-US" dirty="0" smtClean="0"/>
              <a:t>				Somsak </a:t>
            </a:r>
            <a:r>
              <a:rPr lang="en-US" dirty="0" err="1" smtClean="0"/>
              <a:t>Chunharas</a:t>
            </a:r>
            <a:endParaRPr lang="en-US" dirty="0" smtClean="0"/>
          </a:p>
          <a:p>
            <a:r>
              <a:rPr lang="en-US" dirty="0" smtClean="0"/>
              <a:t>				Secretary general</a:t>
            </a:r>
          </a:p>
          <a:p>
            <a:r>
              <a:rPr lang="en-US" dirty="0" smtClean="0"/>
              <a:t>						National Health </a:t>
            </a:r>
            <a:r>
              <a:rPr lang="en-US" dirty="0"/>
              <a:t>F</a:t>
            </a:r>
            <a:r>
              <a:rPr lang="en-US" dirty="0" smtClean="0"/>
              <a:t>oundation</a:t>
            </a:r>
          </a:p>
          <a:p>
            <a:r>
              <a:rPr lang="en-US" dirty="0" smtClean="0"/>
              <a:t>				Thailand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71600" y="6119336"/>
            <a:ext cx="6499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global symposium on HSR. </a:t>
            </a:r>
            <a:r>
              <a:rPr lang="en-US" dirty="0" err="1" smtClean="0"/>
              <a:t>Montreux</a:t>
            </a:r>
            <a:r>
              <a:rPr lang="en-US" dirty="0" smtClean="0"/>
              <a:t>. 16</a:t>
            </a:r>
            <a:r>
              <a:rPr lang="en-US" baseline="30000" dirty="0" smtClean="0"/>
              <a:t>th</a:t>
            </a:r>
            <a:r>
              <a:rPr lang="en-US" dirty="0" smtClean="0"/>
              <a:t> -19</a:t>
            </a:r>
            <a:r>
              <a:rPr lang="en-US" baseline="30000" dirty="0" smtClean="0"/>
              <a:t>th </a:t>
            </a:r>
            <a:r>
              <a:rPr lang="en-US" dirty="0" smtClean="0"/>
              <a:t> </a:t>
            </a:r>
            <a:r>
              <a:rPr lang="en-US" dirty="0" err="1" smtClean="0"/>
              <a:t>november</a:t>
            </a:r>
            <a:r>
              <a:rPr lang="en-US" dirty="0" smtClean="0"/>
              <a:t> 2010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629025" y="1514475"/>
            <a:ext cx="1785938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MOPH</a:t>
            </a:r>
            <a:endParaRPr lang="th-TH" sz="2000" dirty="0">
              <a:latin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629025" y="2728913"/>
            <a:ext cx="1800225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Provincial Chief </a:t>
            </a:r>
            <a:endParaRPr lang="th-TH" sz="1200" dirty="0">
              <a:latin typeface="Arial" pitchFamily="34" charset="0"/>
            </a:endParaRP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Medical Office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293938" y="4054475"/>
            <a:ext cx="150018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Regional Hospital</a:t>
            </a: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(CUP)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643563" y="4052888"/>
            <a:ext cx="1500187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Community  Hospital</a:t>
            </a: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(CUPC</a:t>
            </a:r>
          </a:p>
        </p:txBody>
      </p:sp>
      <p:sp>
        <p:nvSpPr>
          <p:cNvPr id="17" name="Rectangle 16"/>
          <p:cNvSpPr/>
          <p:nvPr/>
        </p:nvSpPr>
        <p:spPr>
          <a:xfrm>
            <a:off x="5929313" y="5229225"/>
            <a:ext cx="150018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Health Center</a:t>
            </a: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(PCU)</a:t>
            </a:r>
          </a:p>
        </p:txBody>
      </p:sp>
      <p:sp>
        <p:nvSpPr>
          <p:cNvPr id="35855" name="Title 17"/>
          <p:cNvSpPr>
            <a:spLocks noGrp="1"/>
          </p:cNvSpPr>
          <p:nvPr>
            <p:ph type="title"/>
          </p:nvPr>
        </p:nvSpPr>
        <p:spPr>
          <a:xfrm>
            <a:off x="342900" y="0"/>
            <a:ext cx="8229600" cy="928688"/>
          </a:xfrm>
        </p:spPr>
        <p:txBody>
          <a:bodyPr/>
          <a:lstStyle/>
          <a:p>
            <a:pPr eaLnBrk="1" hangingPunct="1">
              <a:defRPr/>
            </a:pPr>
            <a:r>
              <a:rPr lang="en-US" sz="37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ＭＳ Ｐゴシック" pitchFamily="-65" charset="-128"/>
              </a:rPr>
              <a:t>PC system at a glance</a:t>
            </a:r>
            <a:endParaRPr lang="th-TH" sz="3700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" pitchFamily="34" charset="0"/>
              <a:ea typeface="ＭＳ Ｐゴシック" pitchFamily="-65" charset="-128"/>
            </a:endParaRPr>
          </a:p>
        </p:txBody>
      </p:sp>
      <p:cxnSp>
        <p:nvCxnSpPr>
          <p:cNvPr id="105" name="Straight Connector 104"/>
          <p:cNvCxnSpPr/>
          <p:nvPr/>
        </p:nvCxnSpPr>
        <p:spPr>
          <a:xfrm>
            <a:off x="3629025" y="7300913"/>
            <a:ext cx="914400" cy="914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1236663" y="1514475"/>
            <a:ext cx="178593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NHSO</a:t>
            </a:r>
            <a:endParaRPr lang="th-TH" sz="2000" dirty="0">
              <a:latin typeface="Arial" pitchFamily="34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342900" y="2393948"/>
            <a:ext cx="1143000" cy="6778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NHSO Regional Office</a:t>
            </a:r>
            <a:endParaRPr lang="th-TH" sz="1200" dirty="0">
              <a:latin typeface="Arial" pitchFamily="34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929063" y="4052888"/>
            <a:ext cx="1500187" cy="642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Provincial Hospital</a:t>
            </a: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(CUP) </a:t>
            </a:r>
          </a:p>
        </p:txBody>
      </p:sp>
      <p:sp>
        <p:nvSpPr>
          <p:cNvPr id="75" name="Rectangle 74"/>
          <p:cNvSpPr/>
          <p:nvPr/>
        </p:nvSpPr>
        <p:spPr>
          <a:xfrm>
            <a:off x="342900" y="4054475"/>
            <a:ext cx="1500188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Private Hospital</a:t>
            </a: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(CUP) </a:t>
            </a:r>
          </a:p>
        </p:txBody>
      </p:sp>
      <p:sp>
        <p:nvSpPr>
          <p:cNvPr id="76" name="Rectangle 75"/>
          <p:cNvSpPr/>
          <p:nvPr/>
        </p:nvSpPr>
        <p:spPr>
          <a:xfrm>
            <a:off x="4143375" y="5229225"/>
            <a:ext cx="1500188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Health Center</a:t>
            </a: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(PCU)</a:t>
            </a:r>
          </a:p>
        </p:txBody>
      </p:sp>
      <p:sp>
        <p:nvSpPr>
          <p:cNvPr id="77" name="Rectangle 76"/>
          <p:cNvSpPr/>
          <p:nvPr/>
        </p:nvSpPr>
        <p:spPr>
          <a:xfrm>
            <a:off x="342900" y="5229225"/>
            <a:ext cx="1500188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Private Clinic</a:t>
            </a:r>
          </a:p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(CUP)</a:t>
            </a:r>
          </a:p>
        </p:txBody>
      </p:sp>
      <p:sp>
        <p:nvSpPr>
          <p:cNvPr id="78" name="Rectangle 77"/>
          <p:cNvSpPr/>
          <p:nvPr/>
        </p:nvSpPr>
        <p:spPr>
          <a:xfrm>
            <a:off x="2293938" y="5229225"/>
            <a:ext cx="1500187" cy="6429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Medical  Community Center</a:t>
            </a:r>
          </a:p>
        </p:txBody>
      </p:sp>
      <p:cxnSp>
        <p:nvCxnSpPr>
          <p:cNvPr id="140" name="Straight Connector 139"/>
          <p:cNvCxnSpPr>
            <a:stCxn id="51" idx="2"/>
          </p:cNvCxnSpPr>
          <p:nvPr/>
        </p:nvCxnSpPr>
        <p:spPr>
          <a:xfrm rot="5400000">
            <a:off x="433388" y="3854450"/>
            <a:ext cx="3392488" cy="158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1485900" y="2857496"/>
            <a:ext cx="214312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>
            <a:off x="3022600" y="1785926"/>
            <a:ext cx="606425" cy="1587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51" idx="1"/>
          </p:cNvCxnSpPr>
          <p:nvPr/>
        </p:nvCxnSpPr>
        <p:spPr>
          <a:xfrm rot="10800000" flipV="1">
            <a:off x="857250" y="1836738"/>
            <a:ext cx="379413" cy="158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 rot="5400000">
            <a:off x="570707" y="2121694"/>
            <a:ext cx="571500" cy="1587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855663" y="3514725"/>
            <a:ext cx="5289550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 rot="5400000">
            <a:off x="586582" y="3783806"/>
            <a:ext cx="539750" cy="158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/>
          <p:cNvCxnSpPr/>
          <p:nvPr/>
        </p:nvCxnSpPr>
        <p:spPr>
          <a:xfrm rot="5400000">
            <a:off x="2586832" y="3785394"/>
            <a:ext cx="539750" cy="158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Connector 160"/>
          <p:cNvCxnSpPr/>
          <p:nvPr/>
        </p:nvCxnSpPr>
        <p:spPr>
          <a:xfrm rot="5400000">
            <a:off x="4089400" y="3784600"/>
            <a:ext cx="534988" cy="1588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 rot="5400000">
            <a:off x="5873750" y="3786188"/>
            <a:ext cx="538163" cy="1587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endCxn id="77" idx="3"/>
          </p:cNvCxnSpPr>
          <p:nvPr/>
        </p:nvCxnSpPr>
        <p:spPr>
          <a:xfrm rot="10800000" flipV="1">
            <a:off x="1843088" y="5551488"/>
            <a:ext cx="28575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/>
          <p:nvPr/>
        </p:nvCxnSpPr>
        <p:spPr>
          <a:xfrm rot="5400000">
            <a:off x="4089400" y="4962525"/>
            <a:ext cx="534988" cy="158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55" name="TextBox 170"/>
          <p:cNvSpPr txBox="1">
            <a:spLocks noChangeArrowheads="1"/>
          </p:cNvSpPr>
          <p:nvPr/>
        </p:nvSpPr>
        <p:spPr bwMode="auto">
          <a:xfrm>
            <a:off x="2855913" y="1237476"/>
            <a:ext cx="17427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PP Nat’l </a:t>
            </a:r>
            <a:r>
              <a:rPr lang="en-US" sz="12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priority Program</a:t>
            </a:r>
            <a:endParaRPr lang="th-TH" sz="12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75" name="Straight Connector 174"/>
          <p:cNvCxnSpPr/>
          <p:nvPr/>
        </p:nvCxnSpPr>
        <p:spPr>
          <a:xfrm rot="5400000">
            <a:off x="981073" y="3371853"/>
            <a:ext cx="56833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57" name="TextBox 175"/>
          <p:cNvSpPr txBox="1">
            <a:spLocks noChangeArrowheads="1"/>
          </p:cNvSpPr>
          <p:nvPr/>
        </p:nvSpPr>
        <p:spPr bwMode="auto">
          <a:xfrm>
            <a:off x="547688" y="3038474"/>
            <a:ext cx="1280187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dirty="0">
                <a:solidFill>
                  <a:srgbClr val="C6D9F1"/>
                </a:solidFill>
              </a:rPr>
              <a:t>IP  </a:t>
            </a:r>
          </a:p>
          <a:p>
            <a:pPr algn="ctr"/>
            <a:r>
              <a:rPr lang="en-US" sz="1100" dirty="0" smtClean="0">
                <a:solidFill>
                  <a:srgbClr val="C6D9F1"/>
                </a:solidFill>
              </a:rPr>
              <a:t>(</a:t>
            </a:r>
            <a:r>
              <a:rPr lang="en-US" sz="1100" dirty="0" smtClean="0">
                <a:solidFill>
                  <a:srgbClr val="C6D9F1"/>
                </a:solidFill>
              </a:rPr>
              <a:t>DRG-</a:t>
            </a:r>
            <a:r>
              <a:rPr lang="en-US" sz="1100" dirty="0" smtClean="0">
                <a:solidFill>
                  <a:srgbClr val="C6D9F1"/>
                </a:solidFill>
              </a:rPr>
              <a:t> </a:t>
            </a:r>
            <a:r>
              <a:rPr lang="en-US" sz="1100" dirty="0">
                <a:solidFill>
                  <a:srgbClr val="C6D9F1"/>
                </a:solidFill>
              </a:rPr>
              <a:t>Reimbursed)</a:t>
            </a:r>
            <a:endParaRPr lang="th-TH" sz="1100" dirty="0">
              <a:solidFill>
                <a:srgbClr val="C6D9F1"/>
              </a:solidFill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7466013" y="2728913"/>
            <a:ext cx="1500187" cy="6429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>
                <a:latin typeface="Arial" pitchFamily="34" charset="0"/>
                <a:cs typeface="Arial" pitchFamily="34" charset="0"/>
              </a:rPr>
              <a:t>Local Authority</a:t>
            </a:r>
          </a:p>
        </p:txBody>
      </p:sp>
      <p:sp>
        <p:nvSpPr>
          <p:cNvPr id="178" name="Oval 177"/>
          <p:cNvSpPr/>
          <p:nvPr/>
        </p:nvSpPr>
        <p:spPr>
          <a:xfrm>
            <a:off x="6072188" y="2120900"/>
            <a:ext cx="1001712" cy="67945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Com. Health Fund</a:t>
            </a:r>
            <a:endParaRPr lang="th-TH" sz="1200" dirty="0"/>
          </a:p>
        </p:txBody>
      </p:sp>
      <p:cxnSp>
        <p:nvCxnSpPr>
          <p:cNvPr id="179" name="Straight Connector 178"/>
          <p:cNvCxnSpPr/>
          <p:nvPr/>
        </p:nvCxnSpPr>
        <p:spPr>
          <a:xfrm>
            <a:off x="2112963" y="2490788"/>
            <a:ext cx="3957637" cy="1587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/>
          <p:nvPr/>
        </p:nvCxnSpPr>
        <p:spPr>
          <a:xfrm rot="5400000" flipH="1" flipV="1">
            <a:off x="7719219" y="2642393"/>
            <a:ext cx="279402" cy="1591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/>
          <p:nvPr/>
        </p:nvCxnSpPr>
        <p:spPr>
          <a:xfrm>
            <a:off x="7073901" y="2492375"/>
            <a:ext cx="785813" cy="11112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63" name="TextBox 185"/>
          <p:cNvSpPr txBox="1">
            <a:spLocks noChangeArrowheads="1"/>
          </p:cNvSpPr>
          <p:nvPr/>
        </p:nvSpPr>
        <p:spPr bwMode="auto">
          <a:xfrm>
            <a:off x="2914650" y="2249178"/>
            <a:ext cx="62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C6D9F1"/>
                </a:solidFill>
              </a:rPr>
              <a:t>PPCom</a:t>
            </a:r>
            <a:endParaRPr lang="th-TH" sz="1200" dirty="0">
              <a:solidFill>
                <a:srgbClr val="C6D9F1"/>
              </a:solidFill>
            </a:endParaRPr>
          </a:p>
        </p:txBody>
      </p:sp>
      <p:sp>
        <p:nvSpPr>
          <p:cNvPr id="5164" name="TextBox 186"/>
          <p:cNvSpPr txBox="1">
            <a:spLocks noChangeArrowheads="1"/>
          </p:cNvSpPr>
          <p:nvPr/>
        </p:nvSpPr>
        <p:spPr bwMode="auto">
          <a:xfrm>
            <a:off x="2374900" y="2857496"/>
            <a:ext cx="10610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6D9F1"/>
                </a:solidFill>
              </a:rPr>
              <a:t>PP area based</a:t>
            </a:r>
            <a:endParaRPr lang="th-TH" sz="1200" dirty="0">
              <a:solidFill>
                <a:srgbClr val="C6D9F1"/>
              </a:solidFill>
            </a:endParaRPr>
          </a:p>
        </p:txBody>
      </p:sp>
      <p:sp>
        <p:nvSpPr>
          <p:cNvPr id="5166" name="TextBox 188"/>
          <p:cNvSpPr txBox="1">
            <a:spLocks noChangeArrowheads="1"/>
          </p:cNvSpPr>
          <p:nvPr/>
        </p:nvSpPr>
        <p:spPr bwMode="auto">
          <a:xfrm>
            <a:off x="4429124" y="4786322"/>
            <a:ext cx="76678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6D9F1"/>
                </a:solidFill>
              </a:rPr>
              <a:t>Fix cost,</a:t>
            </a:r>
          </a:p>
          <a:p>
            <a:r>
              <a:rPr lang="en-US" sz="1200" dirty="0">
                <a:solidFill>
                  <a:srgbClr val="C6D9F1"/>
                </a:solidFill>
              </a:rPr>
              <a:t>Medicine</a:t>
            </a:r>
          </a:p>
        </p:txBody>
      </p:sp>
      <p:sp>
        <p:nvSpPr>
          <p:cNvPr id="5167" name="TextBox 189"/>
          <p:cNvSpPr txBox="1">
            <a:spLocks noChangeArrowheads="1"/>
          </p:cNvSpPr>
          <p:nvPr/>
        </p:nvSpPr>
        <p:spPr bwMode="auto">
          <a:xfrm>
            <a:off x="2093898" y="2508245"/>
            <a:ext cx="366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6D9F1"/>
                </a:solidFill>
              </a:rPr>
              <a:t>OP</a:t>
            </a:r>
            <a:endParaRPr lang="th-TH" sz="1200" dirty="0">
              <a:solidFill>
                <a:srgbClr val="C6D9F1"/>
              </a:solidFill>
            </a:endParaRPr>
          </a:p>
        </p:txBody>
      </p:sp>
      <p:sp>
        <p:nvSpPr>
          <p:cNvPr id="5168" name="TextBox 190"/>
          <p:cNvSpPr txBox="1">
            <a:spLocks noChangeArrowheads="1"/>
          </p:cNvSpPr>
          <p:nvPr/>
        </p:nvSpPr>
        <p:spPr bwMode="auto">
          <a:xfrm>
            <a:off x="857250" y="3656013"/>
            <a:ext cx="366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6D9F1"/>
                </a:solidFill>
              </a:rPr>
              <a:t>OP</a:t>
            </a:r>
            <a:endParaRPr lang="th-TH" sz="1200" dirty="0">
              <a:solidFill>
                <a:srgbClr val="C6D9F1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 rot="5400000">
            <a:off x="4668044" y="2820194"/>
            <a:ext cx="19510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4" idx="3"/>
          </p:cNvCxnSpPr>
          <p:nvPr/>
        </p:nvCxnSpPr>
        <p:spPr>
          <a:xfrm>
            <a:off x="5414963" y="1835944"/>
            <a:ext cx="228600" cy="873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2500298" y="3795713"/>
            <a:ext cx="4083080" cy="952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2389189" y="3924300"/>
            <a:ext cx="257175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16200000" flipH="1">
            <a:off x="4613181" y="3909918"/>
            <a:ext cx="257175" cy="28763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6477809" y="3963197"/>
            <a:ext cx="211138" cy="0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252524" y="3673476"/>
            <a:ext cx="516415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6429388" y="3656016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 rot="5400000">
            <a:off x="2176465" y="3854453"/>
            <a:ext cx="39687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 rot="5400000">
            <a:off x="3944939" y="3870332"/>
            <a:ext cx="39687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 rot="5400000">
            <a:off x="6230953" y="3871911"/>
            <a:ext cx="396870" cy="0"/>
          </a:xfrm>
          <a:prstGeom prst="line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>
            <a:stCxn id="178" idx="4"/>
          </p:cNvCxnSpPr>
          <p:nvPr/>
        </p:nvCxnSpPr>
        <p:spPr>
          <a:xfrm rot="16200000" flipH="1">
            <a:off x="6153165" y="3220229"/>
            <a:ext cx="860426" cy="206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6583378" y="3656013"/>
            <a:ext cx="1276335" cy="174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rot="5400000">
            <a:off x="6615106" y="4899037"/>
            <a:ext cx="2487626" cy="158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6" name="TextBox 185"/>
          <p:cNvSpPr txBox="1">
            <a:spLocks noChangeArrowheads="1"/>
          </p:cNvSpPr>
          <p:nvPr/>
        </p:nvSpPr>
        <p:spPr bwMode="auto">
          <a:xfrm>
            <a:off x="7502526" y="4665663"/>
            <a:ext cx="629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err="1">
                <a:solidFill>
                  <a:srgbClr val="C6D9F1"/>
                </a:solidFill>
              </a:rPr>
              <a:t>PPCom</a:t>
            </a:r>
            <a:endParaRPr lang="th-TH" sz="1200" dirty="0">
              <a:solidFill>
                <a:srgbClr val="C6D9F1"/>
              </a:solidFill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7073900" y="2158999"/>
            <a:ext cx="1508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C6D9F1"/>
                </a:solidFill>
              </a:rPr>
              <a:t>Counterpart</a:t>
            </a:r>
            <a:r>
              <a:rPr lang="en-US" sz="1200" dirty="0" smtClean="0">
                <a:solidFill>
                  <a:srgbClr val="C6D9F1"/>
                </a:solidFill>
              </a:rPr>
              <a:t> </a:t>
            </a:r>
            <a:r>
              <a:rPr lang="en-US" sz="1200" dirty="0" smtClean="0">
                <a:solidFill>
                  <a:srgbClr val="C6D9F1"/>
                </a:solidFill>
              </a:rPr>
              <a:t>from LA</a:t>
            </a:r>
            <a:endParaRPr lang="th-TH" sz="1200" dirty="0">
              <a:solidFill>
                <a:srgbClr val="C6D9F1"/>
              </a:solidFill>
            </a:endParaRPr>
          </a:p>
        </p:txBody>
      </p:sp>
      <p:sp>
        <p:nvSpPr>
          <p:cNvPr id="112" name="TextBox 185"/>
          <p:cNvSpPr txBox="1">
            <a:spLocks noChangeArrowheads="1"/>
          </p:cNvSpPr>
          <p:nvPr/>
        </p:nvSpPr>
        <p:spPr bwMode="auto">
          <a:xfrm>
            <a:off x="222971" y="1787513"/>
            <a:ext cx="107636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>
                <a:solidFill>
                  <a:srgbClr val="C6D9F1"/>
                </a:solidFill>
              </a:rPr>
              <a:t>IP, </a:t>
            </a:r>
          </a:p>
          <a:p>
            <a:r>
              <a:rPr lang="en-US" sz="1200" dirty="0" smtClean="0">
                <a:solidFill>
                  <a:srgbClr val="C6D9F1"/>
                </a:solidFill>
              </a:rPr>
              <a:t>PP Area based</a:t>
            </a:r>
            <a:endParaRPr lang="th-TH" sz="1200" dirty="0">
              <a:solidFill>
                <a:srgbClr val="C6D9F1"/>
              </a:solidFill>
            </a:endParaRPr>
          </a:p>
        </p:txBody>
      </p:sp>
      <p:sp>
        <p:nvSpPr>
          <p:cNvPr id="114" name="TextBox 189"/>
          <p:cNvSpPr txBox="1">
            <a:spLocks noChangeArrowheads="1"/>
          </p:cNvSpPr>
          <p:nvPr/>
        </p:nvSpPr>
        <p:spPr bwMode="auto">
          <a:xfrm>
            <a:off x="3044826" y="3240087"/>
            <a:ext cx="3660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rgbClr val="C6D9F1"/>
                </a:solidFill>
              </a:rPr>
              <a:t>OP</a:t>
            </a:r>
            <a:endParaRPr lang="th-TH" sz="1200" dirty="0">
              <a:solidFill>
                <a:srgbClr val="C6D9F1"/>
              </a:solidFill>
            </a:endParaRPr>
          </a:p>
        </p:txBody>
      </p:sp>
      <p:cxnSp>
        <p:nvCxnSpPr>
          <p:cNvPr id="118" name="Straight Connector 117"/>
          <p:cNvCxnSpPr/>
          <p:nvPr/>
        </p:nvCxnSpPr>
        <p:spPr>
          <a:xfrm>
            <a:off x="3022600" y="6143645"/>
            <a:ext cx="48355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>
            <a:stCxn id="78" idx="2"/>
          </p:cNvCxnSpPr>
          <p:nvPr/>
        </p:nvCxnSpPr>
        <p:spPr>
          <a:xfrm rot="5400000">
            <a:off x="2907894" y="6007507"/>
            <a:ext cx="271482" cy="79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rot="5400000">
            <a:off x="4620409" y="6007904"/>
            <a:ext cx="271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rot="5400000">
            <a:off x="6293647" y="6007904"/>
            <a:ext cx="27148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rot="5400000">
            <a:off x="2647950" y="4964113"/>
            <a:ext cx="534988" cy="158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 rot="5400000">
            <a:off x="6162688" y="4999037"/>
            <a:ext cx="534988" cy="1588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 rot="16200000" flipH="1">
            <a:off x="1019176" y="3027361"/>
            <a:ext cx="1812925" cy="1"/>
          </a:xfrm>
          <a:prstGeom prst="line">
            <a:avLst/>
          </a:prstGeom>
          <a:ln w="38100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0" name="TextBox 185"/>
          <p:cNvSpPr txBox="1">
            <a:spLocks noChangeArrowheads="1"/>
          </p:cNvSpPr>
          <p:nvPr/>
        </p:nvSpPr>
        <p:spPr bwMode="auto">
          <a:xfrm>
            <a:off x="1428728" y="2223307"/>
            <a:ext cx="97229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err="1" smtClean="0">
                <a:solidFill>
                  <a:srgbClr val="C6D9F1"/>
                </a:solidFill>
              </a:rPr>
              <a:t>PPExpressed</a:t>
            </a:r>
            <a:endParaRPr lang="th-TH" sz="1200" dirty="0">
              <a:solidFill>
                <a:srgbClr val="C6D9F1"/>
              </a:solidFill>
            </a:endParaRPr>
          </a:p>
        </p:txBody>
      </p:sp>
      <p:cxnSp>
        <p:nvCxnSpPr>
          <p:cNvPr id="132" name="Straight Connector 131"/>
          <p:cNvCxnSpPr/>
          <p:nvPr/>
        </p:nvCxnSpPr>
        <p:spPr>
          <a:xfrm flipV="1">
            <a:off x="1958975" y="3933825"/>
            <a:ext cx="4940298" cy="4761"/>
          </a:xfrm>
          <a:prstGeom prst="line">
            <a:avLst/>
          </a:prstGeom>
          <a:ln w="38100" cap="flat" cmpd="sng" algn="ctr">
            <a:solidFill>
              <a:srgbClr val="4F81BD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 rot="5400000">
            <a:off x="2643971" y="3999706"/>
            <a:ext cx="141281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4938717" y="3990976"/>
            <a:ext cx="123823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/>
          <p:cNvCxnSpPr/>
          <p:nvPr/>
        </p:nvCxnSpPr>
        <p:spPr>
          <a:xfrm rot="5400000">
            <a:off x="6804024" y="3990976"/>
            <a:ext cx="123824" cy="0"/>
          </a:xfrm>
          <a:prstGeom prst="line">
            <a:avLst/>
          </a:prstGeom>
          <a:ln>
            <a:solidFill>
              <a:srgbClr val="4F81BD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1: Knowledge is more than (</a:t>
            </a:r>
            <a:r>
              <a:rPr lang="en-US" dirty="0" err="1" smtClean="0"/>
              <a:t>HSP)Research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Knowledge = explicit + tacit</a:t>
            </a:r>
          </a:p>
          <a:p>
            <a:r>
              <a:rPr lang="en-US" dirty="0" smtClean="0"/>
              <a:t>(health system) Research is just one type of explicit knowledge (but the very important type of research)</a:t>
            </a:r>
          </a:p>
          <a:p>
            <a:pPr lvl="1"/>
            <a:r>
              <a:rPr lang="en-US" dirty="0" smtClean="0"/>
              <a:t>Not only 1 study</a:t>
            </a:r>
          </a:p>
          <a:p>
            <a:pPr lvl="1"/>
            <a:r>
              <a:rPr lang="en-US" dirty="0" smtClean="0"/>
              <a:t>Not even a research </a:t>
            </a:r>
            <a:r>
              <a:rPr lang="en-US" dirty="0" err="1" smtClean="0"/>
              <a:t>programme</a:t>
            </a:r>
            <a:r>
              <a:rPr lang="en-US" dirty="0" smtClean="0"/>
              <a:t> with close interaction with decision makers</a:t>
            </a:r>
          </a:p>
          <a:p>
            <a:r>
              <a:rPr lang="en-US" dirty="0" smtClean="0"/>
              <a:t>Other types of explicit knowledge is also useful</a:t>
            </a:r>
          </a:p>
          <a:p>
            <a:pPr lvl="1"/>
            <a:r>
              <a:rPr lang="en-US" dirty="0" smtClean="0"/>
              <a:t>Any other types of “published documents” are welcome (sought after) – internet, reports, books, etc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762000" y="2032"/>
            <a:ext cx="7620000" cy="84455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200" dirty="0" smtClean="0"/>
              <a:t>SECI model </a:t>
            </a:r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alphaModFix/>
            <a:lum bright="-3000" contrast="3000"/>
          </a:blip>
          <a:stretch>
            <a:fillRect/>
          </a:stretch>
        </p:blipFill>
        <p:spPr>
          <a:xfrm>
            <a:off x="1676400" y="846582"/>
            <a:ext cx="6134100" cy="6011418"/>
          </a:xfrm>
          <a:prstGeom prst="rect">
            <a:avLst/>
          </a:prstGeom>
          <a:scene3d>
            <a:camera prst="orthographicFront"/>
            <a:lightRig rig="threePt" dir="t"/>
          </a:scene3d>
          <a:sp3d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106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8514" y="1600200"/>
            <a:ext cx="75453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Information from HIS is another important source </a:t>
            </a:r>
          </a:p>
          <a:p>
            <a:r>
              <a:rPr lang="en-US" sz="2800" dirty="0" smtClean="0"/>
              <a:t>				</a:t>
            </a:r>
            <a:r>
              <a:rPr lang="en-US" sz="2800" dirty="0" smtClean="0"/>
              <a:t>of explicit knowledge </a:t>
            </a:r>
          </a:p>
          <a:p>
            <a:r>
              <a:rPr lang="en-US" sz="2800" dirty="0" smtClean="0"/>
              <a:t>     (services utilization, service coverage, equity)</a:t>
            </a:r>
            <a:endParaRPr lang="en-US" sz="28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764427" y="774412"/>
            <a:ext cx="16151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Lesson 2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764427" y="3429000"/>
            <a:ext cx="16151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Lesson 3 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1068652" y="4419600"/>
            <a:ext cx="70066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Different types of knowledge played their roles </a:t>
            </a:r>
          </a:p>
          <a:p>
            <a:r>
              <a:rPr lang="en-US" sz="2800" dirty="0" smtClean="0"/>
              <a:t>		in policy development cycle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2143108" y="1928802"/>
          <a:ext cx="5072098" cy="3357586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85803" y="423138"/>
            <a:ext cx="1962897" cy="5847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E. Knowledge </a:t>
            </a:r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from </a:t>
            </a: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Information System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407935" y="423138"/>
            <a:ext cx="1551526" cy="5847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T. Knowledge </a:t>
            </a:r>
            <a:endParaRPr lang="en-US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from Individual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12" name="Down Arrow 11"/>
          <p:cNvSpPr/>
          <p:nvPr/>
        </p:nvSpPr>
        <p:spPr>
          <a:xfrm rot="1676995">
            <a:off x="5040892" y="1180147"/>
            <a:ext cx="428628" cy="500066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14" name="Down Arrow 13"/>
          <p:cNvSpPr/>
          <p:nvPr/>
        </p:nvSpPr>
        <p:spPr>
          <a:xfrm rot="21425854">
            <a:off x="4150849" y="1257505"/>
            <a:ext cx="428628" cy="500066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810319" y="1166721"/>
            <a:ext cx="1490713" cy="5847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E. Knowledge </a:t>
            </a:r>
            <a:endParaRPr lang="en-US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from Research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17" name="Down Arrow 16"/>
          <p:cNvSpPr/>
          <p:nvPr/>
        </p:nvSpPr>
        <p:spPr>
          <a:xfrm rot="17427187">
            <a:off x="3558567" y="1535893"/>
            <a:ext cx="428628" cy="500066"/>
          </a:xfrm>
          <a:prstGeom prst="down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7255298" y="4072573"/>
            <a:ext cx="1888702" cy="738664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prstTxWarp prst="textNoShape">
              <a:avLst/>
            </a:prstTxWarp>
            <a:spAutoFit/>
          </a:bodyPr>
          <a:lstStyle/>
          <a:p>
            <a:pPr algn="ctr"/>
            <a:r>
              <a:rPr lang="en-US" sz="14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Knowledge 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From</a:t>
            </a:r>
          </a:p>
          <a:p>
            <a:pPr algn="ctr"/>
            <a:r>
              <a:rPr lang="en-US" sz="14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 Research</a:t>
            </a:r>
            <a:endParaRPr lang="th-TH" sz="14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26" name="Down Arrow 25"/>
          <p:cNvSpPr/>
          <p:nvPr/>
        </p:nvSpPr>
        <p:spPr>
          <a:xfrm rot="5400000">
            <a:off x="6750859" y="4258904"/>
            <a:ext cx="428628" cy="500066"/>
          </a:xfrm>
          <a:prstGeom prst="down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31" name="Down Arrow 30"/>
          <p:cNvSpPr/>
          <p:nvPr/>
        </p:nvSpPr>
        <p:spPr>
          <a:xfrm rot="6759696">
            <a:off x="6149937" y="5097620"/>
            <a:ext cx="428628" cy="500066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142845" y="3607594"/>
            <a:ext cx="1667474" cy="1077218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Knowledge </a:t>
            </a: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from </a:t>
            </a: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information </a:t>
            </a: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System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859692" y="5117089"/>
            <a:ext cx="1551526" cy="5847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Knowledge </a:t>
            </a: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from Individual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1416348" y="5654283"/>
            <a:ext cx="2286000" cy="5847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Knowledge from Research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36" name="Down Arrow 35"/>
          <p:cNvSpPr/>
          <p:nvPr/>
        </p:nvSpPr>
        <p:spPr>
          <a:xfrm rot="12671584">
            <a:off x="2581331" y="5135653"/>
            <a:ext cx="428628" cy="500066"/>
          </a:xfrm>
          <a:prstGeom prst="downArrow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42844" y="6345816"/>
            <a:ext cx="5235377" cy="40011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  <a:ea typeface="Tahoma" pitchFamily="-65" charset="0"/>
                <a:cs typeface="Tahoma" pitchFamily="-65" charset="0"/>
              </a:rPr>
              <a:t>4 Types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  <a:ea typeface="Tahoma" pitchFamily="-65" charset="0"/>
                <a:cs typeface="Tahoma" pitchFamily="-65" charset="0"/>
              </a:rPr>
              <a:t>of </a:t>
            </a:r>
            <a:r>
              <a:rPr lang="en-US" sz="2000" b="1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  <a:ea typeface="Tahoma" pitchFamily="-65" charset="0"/>
                <a:cs typeface="Tahoma" pitchFamily="-65" charset="0"/>
              </a:rPr>
              <a:t>Knowledge </a:t>
            </a:r>
            <a:r>
              <a:rPr lang="en-US" sz="2000" b="1" dirty="0">
                <a:solidFill>
                  <a:srgbClr val="FFFF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Tahoma" pitchFamily="-65" charset="0"/>
                <a:ea typeface="Tahoma" pitchFamily="-65" charset="0"/>
                <a:cs typeface="Tahoma" pitchFamily="-65" charset="0"/>
              </a:rPr>
              <a:t>in Policy Process</a:t>
            </a:r>
            <a:endParaRPr lang="th-TH" sz="2000" b="1" dirty="0">
              <a:solidFill>
                <a:srgbClr val="FFFFFF"/>
              </a:solidFill>
              <a:effectLst>
                <a:outerShdw blurRad="38100" dist="38100" dir="2700000" algn="tl">
                  <a:srgbClr val="DDDDDD"/>
                </a:outerShdw>
              </a:effectLst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817908" y="3288931"/>
            <a:ext cx="1740618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4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Knowledge from </a:t>
            </a:r>
          </a:p>
          <a:p>
            <a:r>
              <a:rPr lang="en-US" sz="14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Information System</a:t>
            </a:r>
            <a:endParaRPr lang="th-TH" sz="14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42" name="Down Arrow 41"/>
          <p:cNvSpPr/>
          <p:nvPr/>
        </p:nvSpPr>
        <p:spPr>
          <a:xfrm rot="2024919">
            <a:off x="6286489" y="3495580"/>
            <a:ext cx="428628" cy="500066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591582" y="2927396"/>
            <a:ext cx="1551526" cy="584776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Knowledge </a:t>
            </a:r>
          </a:p>
          <a:p>
            <a:r>
              <a:rPr lang="en-US" sz="1600" dirty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from Individual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44" name="Down Arrow 43"/>
          <p:cNvSpPr/>
          <p:nvPr/>
        </p:nvSpPr>
        <p:spPr>
          <a:xfrm rot="19773487">
            <a:off x="2269876" y="3355456"/>
            <a:ext cx="428628" cy="500066"/>
          </a:xfrm>
          <a:prstGeom prst="downArrow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35" name="Down Arrow 34"/>
          <p:cNvSpPr/>
          <p:nvPr/>
        </p:nvSpPr>
        <p:spPr>
          <a:xfrm rot="16506787">
            <a:off x="1928793" y="4058285"/>
            <a:ext cx="428628" cy="500066"/>
          </a:xfrm>
          <a:prstGeom prst="downArrow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955460" y="1260785"/>
            <a:ext cx="1590900" cy="584776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E. Knowledge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 (non-research)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23" name="Down Arrow 22"/>
          <p:cNvSpPr/>
          <p:nvPr/>
        </p:nvSpPr>
        <p:spPr>
          <a:xfrm rot="3820097">
            <a:off x="5438999" y="1678769"/>
            <a:ext cx="428628" cy="500066"/>
          </a:xfrm>
          <a:prstGeom prst="downArrow">
            <a:avLst/>
          </a:prstGeom>
          <a:solidFill>
            <a:srgbClr val="80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4948700" y="5932719"/>
            <a:ext cx="1590900" cy="584776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E. Knowledge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 (non-research)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27" name="Down Arrow 26"/>
          <p:cNvSpPr/>
          <p:nvPr/>
        </p:nvSpPr>
        <p:spPr>
          <a:xfrm rot="10800000">
            <a:off x="5543838" y="5354437"/>
            <a:ext cx="428628" cy="500066"/>
          </a:xfrm>
          <a:prstGeom prst="downArrow">
            <a:avLst/>
          </a:prstGeom>
          <a:solidFill>
            <a:srgbClr val="80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247961" y="4808630"/>
            <a:ext cx="1590900" cy="584776"/>
          </a:xfrm>
          <a:prstGeom prst="rect">
            <a:avLst/>
          </a:prstGeom>
          <a:solidFill>
            <a:srgbClr val="800000"/>
          </a:solidFill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E. Knowledge </a:t>
            </a:r>
          </a:p>
          <a:p>
            <a:r>
              <a:rPr lang="en-US" sz="1600" dirty="0" smtClean="0">
                <a:solidFill>
                  <a:srgbClr val="FFFFFF"/>
                </a:solidFill>
                <a:latin typeface="Tahoma" pitchFamily="-65" charset="0"/>
                <a:ea typeface="Tahoma" pitchFamily="-65" charset="0"/>
                <a:cs typeface="Tahoma" pitchFamily="-65" charset="0"/>
              </a:rPr>
              <a:t> (non-research)</a:t>
            </a:r>
            <a:endParaRPr lang="th-TH" sz="1600" dirty="0">
              <a:solidFill>
                <a:srgbClr val="FFFFFF"/>
              </a:solidFill>
              <a:latin typeface="Tahoma" pitchFamily="-65" charset="0"/>
              <a:ea typeface="Tahoma" pitchFamily="-65" charset="0"/>
              <a:cs typeface="Tahoma" pitchFamily="-65" charset="0"/>
            </a:endParaRPr>
          </a:p>
        </p:txBody>
      </p:sp>
      <p:sp>
        <p:nvSpPr>
          <p:cNvPr id="32" name="Down Arrow 31"/>
          <p:cNvSpPr/>
          <p:nvPr/>
        </p:nvSpPr>
        <p:spPr>
          <a:xfrm rot="13584279">
            <a:off x="2127256" y="4803516"/>
            <a:ext cx="441086" cy="500066"/>
          </a:xfrm>
          <a:prstGeom prst="downArrow">
            <a:avLst/>
          </a:prstGeom>
          <a:solidFill>
            <a:srgbClr val="80000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>
            <a:prstTxWarp prst="textNoShape">
              <a:avLst/>
            </a:prstTxWarp>
          </a:bodyPr>
          <a:lstStyle/>
          <a:p>
            <a:pPr algn="ctr"/>
            <a:endParaRPr lang="th-TH">
              <a:solidFill>
                <a:srgbClr val="FFFFFF"/>
              </a:solidFill>
              <a:ea typeface="Cordia New" pitchFamily="-65" charset="0"/>
              <a:cs typeface="Cordia New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4 : different ways to learn from (translate) tacit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Direct learning from those involved in the policy development and implementation – visits, discussion, lectures</a:t>
            </a:r>
          </a:p>
          <a:p>
            <a:r>
              <a:rPr lang="en-US" dirty="0" smtClean="0"/>
              <a:t>Opinions, ideas, critical reflections, tips, </a:t>
            </a:r>
            <a:r>
              <a:rPr lang="en-US" dirty="0" err="1" smtClean="0"/>
              <a:t>technics</a:t>
            </a:r>
            <a:r>
              <a:rPr lang="en-US" dirty="0" smtClean="0"/>
              <a:t>, insults, discouragement are all welcome</a:t>
            </a:r>
          </a:p>
          <a:p>
            <a:r>
              <a:rPr lang="en-US" dirty="0" smtClean="0"/>
              <a:t>Experiences and beliefs as well as non-technical aspects (political calculation) all played a great role in “absorbing knowledge” leading to final decisions</a:t>
            </a:r>
          </a:p>
          <a:p>
            <a:r>
              <a:rPr lang="en-US" dirty="0" smtClean="0"/>
              <a:t>Design and redesign are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Lesson 5 : continuous learning is crucial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continuous evolution </a:t>
            </a:r>
            <a:r>
              <a:rPr lang="en-US" dirty="0" err="1" smtClean="0"/>
              <a:t>thruout</a:t>
            </a:r>
            <a:r>
              <a:rPr lang="en-US" dirty="0" smtClean="0"/>
              <a:t> policy cycle combining R&amp;D&amp;I with </a:t>
            </a:r>
            <a:r>
              <a:rPr lang="en-US" dirty="0" err="1" smtClean="0"/>
              <a:t>GKmP</a:t>
            </a:r>
            <a:r>
              <a:rPr lang="en-US" dirty="0" smtClean="0"/>
              <a:t> (</a:t>
            </a:r>
            <a:r>
              <a:rPr lang="en-US" u="sng" dirty="0" smtClean="0"/>
              <a:t>G</a:t>
            </a:r>
            <a:r>
              <a:rPr lang="en-US" dirty="0" smtClean="0"/>
              <a:t>ood </a:t>
            </a:r>
            <a:r>
              <a:rPr lang="en-US" u="sng" dirty="0" smtClean="0"/>
              <a:t>K</a:t>
            </a:r>
            <a:r>
              <a:rPr lang="en-US" dirty="0" smtClean="0"/>
              <a:t>nowledge </a:t>
            </a:r>
            <a:r>
              <a:rPr lang="en-US" u="sng" dirty="0" smtClean="0"/>
              <a:t>m</a:t>
            </a:r>
            <a:r>
              <a:rPr lang="en-US" dirty="0" smtClean="0"/>
              <a:t>anagement </a:t>
            </a:r>
            <a:r>
              <a:rPr lang="en-US" u="sng" dirty="0" smtClean="0"/>
              <a:t>P</a:t>
            </a:r>
            <a:r>
              <a:rPr lang="en-US" dirty="0" smtClean="0"/>
              <a:t>aradigm &amp; Practice)</a:t>
            </a:r>
            <a:endParaRPr lang="en-US" dirty="0" smtClean="0"/>
          </a:p>
          <a:p>
            <a:r>
              <a:rPr lang="en-US" dirty="0" smtClean="0"/>
              <a:t>Learning (lessons) thru action (not necessarily in the form of systematic research studies) contribute to the knowledge pool </a:t>
            </a:r>
          </a:p>
          <a:p>
            <a:r>
              <a:rPr lang="en-US" dirty="0" smtClean="0"/>
              <a:t>Continuous participatory learning of health workers and public at large are key to continuity and sustainability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to global and regional partners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Databases of international experiences</a:t>
            </a:r>
          </a:p>
          <a:p>
            <a:pPr lvl="1"/>
            <a:r>
              <a:rPr lang="en-US" dirty="0" smtClean="0"/>
              <a:t>Don’t limit to “research studies/papers”</a:t>
            </a:r>
          </a:p>
          <a:p>
            <a:pPr lvl="1"/>
            <a:r>
              <a:rPr lang="en-US" dirty="0" smtClean="0"/>
              <a:t>Don’t advocate only systematic review</a:t>
            </a:r>
          </a:p>
          <a:p>
            <a:pPr lvl="1"/>
            <a:r>
              <a:rPr lang="en-US" dirty="0" smtClean="0"/>
              <a:t>Include all types of “useful” documents</a:t>
            </a:r>
          </a:p>
          <a:p>
            <a:pPr lvl="1"/>
            <a:r>
              <a:rPr lang="en-US" dirty="0" smtClean="0"/>
              <a:t>Include from both developed and developing world</a:t>
            </a:r>
          </a:p>
          <a:p>
            <a:pPr lvl="1"/>
            <a:r>
              <a:rPr lang="en-US" dirty="0" smtClean="0"/>
              <a:t>Include also cases of failure</a:t>
            </a:r>
          </a:p>
          <a:p>
            <a:pPr lvl="1"/>
            <a:r>
              <a:rPr lang="en-US" dirty="0" smtClean="0"/>
              <a:t>Web 2.0+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to global and regional partners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B</a:t>
            </a:r>
            <a:r>
              <a:rPr lang="en-US" dirty="0" smtClean="0"/>
              <a:t>uild national ownership in health system strengthening thru </a:t>
            </a:r>
            <a:r>
              <a:rPr lang="en-US" dirty="0" err="1" smtClean="0"/>
              <a:t>GKmP</a:t>
            </a:r>
            <a:endParaRPr lang="en-US" dirty="0" smtClean="0"/>
          </a:p>
          <a:p>
            <a:pPr lvl="1"/>
            <a:r>
              <a:rPr lang="en-US" dirty="0" smtClean="0"/>
              <a:t>Don’t push for scaling up of “intervention models” from a different context =&gt; modification + health system studies/analysis +/- testing in national context are crucial</a:t>
            </a:r>
          </a:p>
          <a:p>
            <a:pPr lvl="1"/>
            <a:r>
              <a:rPr lang="en-US" dirty="0" smtClean="0"/>
              <a:t>Strengthening national units and teams that could do “good and effective” knowledge management (learning from both explicit and tacit knowledge + contextualizing + redesigning)</a:t>
            </a:r>
          </a:p>
          <a:p>
            <a:pPr lvl="1"/>
            <a:r>
              <a:rPr lang="en-US" dirty="0" smtClean="0"/>
              <a:t>National HSR promoting unit with the right attitude and skills in knowledge management (beyond research granting)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Recommendation to global and regional partners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Define Capacity building more broadly </a:t>
            </a:r>
          </a:p>
          <a:p>
            <a:pPr lvl="1"/>
            <a:r>
              <a:rPr lang="en-US" dirty="0" smtClean="0"/>
              <a:t>Not just knowledge translation skills among researchers</a:t>
            </a:r>
          </a:p>
          <a:p>
            <a:pPr lvl="1"/>
            <a:r>
              <a:rPr lang="en-US" dirty="0" smtClean="0"/>
              <a:t>Equally important to build “research (translation/interpretation) literacy” among “users = policy makers, managers, civil societies/communities</a:t>
            </a:r>
          </a:p>
          <a:p>
            <a:pPr lvl="1"/>
            <a:r>
              <a:rPr lang="en-US" dirty="0" smtClean="0"/>
              <a:t>Ability to learn/translate from “tacit knowledge” (SSS = success story sharing)</a:t>
            </a:r>
          </a:p>
          <a:p>
            <a:pPr lvl="1"/>
            <a:r>
              <a:rPr lang="en-US" dirty="0" smtClean="0"/>
              <a:t>Not only skills to analyze but also synthesize and design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43000"/>
            <a:ext cx="8229600" cy="114300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r>
              <a:rPr lang="en-US" b="1" dirty="0" smtClean="0"/>
              <a:t>Is there a place for HSR in national HSPD?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9000" y="2655332"/>
            <a:ext cx="167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It depends………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613666"/>
            <a:ext cx="2421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we mean by HSR?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35013" y="4267200"/>
            <a:ext cx="3515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types of issues we are facing?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835013" y="4953000"/>
            <a:ext cx="32696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knowledge is already there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0" y="5726668"/>
            <a:ext cx="24684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context we are in?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6886" y="2257961"/>
            <a:ext cx="835522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Design is at lest a risky process</a:t>
            </a:r>
          </a:p>
          <a:p>
            <a:r>
              <a:rPr lang="en-US" sz="4000" dirty="0" smtClean="0"/>
              <a:t>But without design there is no progress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181600"/>
            <a:ext cx="37505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New Thinking for the New Millennium</a:t>
            </a:r>
          </a:p>
          <a:p>
            <a:r>
              <a:rPr lang="en-US" dirty="0" smtClean="0"/>
              <a:t>Edward de Bono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0"/>
            <a:ext cx="8229600" cy="86715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3600" dirty="0" smtClean="0"/>
              <a:t>New skills for the 21</a:t>
            </a:r>
            <a:r>
              <a:rPr lang="en-US" sz="3600" baseline="30000" dirty="0" smtClean="0"/>
              <a:t>st</a:t>
            </a:r>
            <a:r>
              <a:rPr lang="en-US" sz="3600" dirty="0" smtClean="0"/>
              <a:t> century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67156"/>
            <a:ext cx="9144000" cy="59908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02402" y="2381071"/>
            <a:ext cx="61391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      A health system that can </a:t>
            </a:r>
          </a:p>
          <a:p>
            <a:r>
              <a:rPr lang="en-US" sz="3600" b="1" dirty="0" smtClean="0">
                <a:solidFill>
                  <a:srgbClr val="FFFF00"/>
                </a:solidFill>
              </a:rPr>
              <a:t>continuously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b="1" dirty="0" smtClean="0">
                <a:solidFill>
                  <a:srgbClr val="FFFF00"/>
                </a:solidFill>
              </a:rPr>
              <a:t>learn thru actions</a:t>
            </a:r>
            <a:endParaRPr lang="en-US" sz="36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031" y="2209800"/>
            <a:ext cx="8763938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Knowledge = explicit + tacit</a:t>
            </a:r>
          </a:p>
          <a:p>
            <a:pPr marL="342900" indent="-342900"/>
            <a:endParaRPr lang="en-US" sz="3600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A</a:t>
            </a:r>
            <a:r>
              <a:rPr lang="en-US" sz="3600" dirty="0" smtClean="0">
                <a:solidFill>
                  <a:srgbClr val="FFFF00"/>
                </a:solidFill>
              </a:rPr>
              <a:t>bility to synthesize and design is important </a:t>
            </a:r>
          </a:p>
          <a:p>
            <a:pPr marL="800100" lvl="1" indent="-342900"/>
            <a:r>
              <a:rPr lang="en-US" sz="3600" dirty="0" smtClean="0">
                <a:solidFill>
                  <a:srgbClr val="FFFF00"/>
                </a:solidFill>
              </a:rPr>
              <a:t>(and not only </a:t>
            </a:r>
            <a:r>
              <a:rPr lang="en-US" sz="3600" dirty="0" err="1" smtClean="0">
                <a:solidFill>
                  <a:srgbClr val="FFFF00"/>
                </a:solidFill>
              </a:rPr>
              <a:t>analyse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</a:p>
          <a:p>
            <a:pPr marL="800100" lvl="1" indent="-342900"/>
            <a:endParaRPr lang="en-US" sz="3600" dirty="0" smtClean="0">
              <a:solidFill>
                <a:srgbClr val="FFFF00"/>
              </a:solidFill>
            </a:endParaRPr>
          </a:p>
          <a:p>
            <a:pPr marL="342900" indent="-342900">
              <a:buAutoNum type="arabicPeriod"/>
            </a:pPr>
            <a:r>
              <a:rPr lang="en-US" sz="3600" dirty="0" smtClean="0">
                <a:solidFill>
                  <a:srgbClr val="FFFF00"/>
                </a:solidFill>
              </a:rPr>
              <a:t>Le</a:t>
            </a:r>
            <a:r>
              <a:rPr lang="en-US" sz="3600" dirty="0" smtClean="0">
                <a:solidFill>
                  <a:srgbClr val="FFFF00"/>
                </a:solidFill>
              </a:rPr>
              <a:t>arning of the demand side is key </a:t>
            </a:r>
          </a:p>
          <a:p>
            <a:pPr marL="800100" lvl="1" indent="-342900"/>
            <a:r>
              <a:rPr lang="en-US" sz="3600" dirty="0" smtClean="0">
                <a:solidFill>
                  <a:srgbClr val="FFFF00"/>
                </a:solidFill>
              </a:rPr>
              <a:t>to continuous learning 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7143" y="833735"/>
            <a:ext cx="68097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solidFill>
                  <a:srgbClr val="FFFF00"/>
                </a:solidFill>
              </a:rPr>
              <a:t>3 major paradigm shifts</a:t>
            </a:r>
            <a:endParaRPr lang="en-US" sz="5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h-TH"/>
              <a:t>10-06-08</a:t>
            </a:r>
            <a:endParaRPr lang="th-TH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from global to local</a:t>
            </a:r>
            <a:endParaRPr lang="th-TH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951E34-2957-2243-9577-65E244EDBB3B}" type="slidenum">
              <a:rPr lang="en-US"/>
              <a:pPr/>
              <a:t>24</a:t>
            </a:fld>
            <a:endParaRPr lang="th-TH"/>
          </a:p>
        </p:txBody>
      </p:sp>
      <p:pic>
        <p:nvPicPr>
          <p:cNvPr id="77826" name="Picture 2" descr="pflowr26"/>
          <p:cNvPicPr>
            <a:picLocks noChangeAspect="1" noChangeArrowheads="1"/>
          </p:cNvPicPr>
          <p:nvPr>
            <p:ph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  <a:noFill/>
          <a:ln/>
        </p:spPr>
      </p:pic>
      <p:sp>
        <p:nvSpPr>
          <p:cNvPr id="77827" name="WordArt 3"/>
          <p:cNvSpPr>
            <a:spLocks noChangeArrowheads="1" noChangeShapeType="1" noTextEdit="1"/>
          </p:cNvSpPr>
          <p:nvPr/>
        </p:nvSpPr>
        <p:spPr bwMode="auto">
          <a:xfrm>
            <a:off x="1476375" y="4581525"/>
            <a:ext cx="6408738" cy="1511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9600" b="1" kern="10">
                <a:ln w="12700">
                  <a:solidFill>
                    <a:srgbClr val="CCFFFF"/>
                  </a:solidFill>
                  <a:round/>
                  <a:headEnd/>
                  <a:tailEnd/>
                </a:ln>
                <a:solidFill>
                  <a:srgbClr val="FFFFCC">
                    <a:alpha val="80000"/>
                  </a:srgbClr>
                </a:solidFill>
                <a:effectLst>
                  <a:outerShdw blurRad="63500" dist="46662" dir="2115817" algn="ctr" rotWithShape="0">
                    <a:srgbClr val="9999FF">
                      <a:alpha val="74998"/>
                    </a:srgbClr>
                  </a:outerShdw>
                </a:effectLst>
                <a:latin typeface="Tahoma"/>
                <a:ea typeface="Tahoma"/>
                <a:cs typeface="Tahoma"/>
              </a:rPr>
              <a:t>Thank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4707" y="2716143"/>
            <a:ext cx="78678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Habit 2:  Begins with the end in mind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132264" y="4996934"/>
            <a:ext cx="35002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Habits of Highly Effective People</a:t>
            </a:r>
          </a:p>
          <a:p>
            <a:r>
              <a:rPr lang="en-US" dirty="0" smtClean="0"/>
              <a:t>Steven Covey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26685" y="990600"/>
            <a:ext cx="719199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There is definitely a place for HSR in HSD.</a:t>
            </a:r>
          </a:p>
          <a:p>
            <a:endParaRPr lang="en-US" sz="3200" dirty="0" smtClean="0"/>
          </a:p>
          <a:p>
            <a:r>
              <a:rPr lang="en-US" sz="3200" dirty="0" smtClean="0"/>
              <a:t>      The issue is how do we make it so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26911" y="3657600"/>
            <a:ext cx="739176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Need to look at HSR in the larger context of</a:t>
            </a:r>
          </a:p>
          <a:p>
            <a:endParaRPr lang="en-US" sz="3200" dirty="0" smtClean="0"/>
          </a:p>
          <a:p>
            <a:r>
              <a:rPr lang="en-US" sz="3200" b="1" dirty="0" smtClean="0"/>
              <a:t>Knowledge and knowledge management</a:t>
            </a:r>
          </a:p>
          <a:p>
            <a:r>
              <a:rPr lang="en-US" sz="3200" b="1" dirty="0" smtClean="0"/>
              <a:t>	           </a:t>
            </a:r>
            <a:r>
              <a:rPr lang="en-US" sz="3200" dirty="0" smtClean="0"/>
              <a:t>(and KT as a subset of KM)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1"/>
          <p:cNvSpPr>
            <a:spLocks noChangeArrowheads="1"/>
          </p:cNvSpPr>
          <p:nvPr/>
        </p:nvSpPr>
        <p:spPr bwMode="auto">
          <a:xfrm>
            <a:off x="3563938" y="0"/>
            <a:ext cx="2663825" cy="6858000"/>
          </a:xfrm>
          <a:prstGeom prst="rect">
            <a:avLst/>
          </a:prstGeom>
          <a:solidFill>
            <a:schemeClr val="accent2">
              <a:lumMod val="60000"/>
              <a:lumOff val="40000"/>
              <a:alpha val="40000"/>
            </a:schemeClr>
          </a:solidFill>
          <a:ln w="38100" cmpd="dbl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0" y="2565400"/>
            <a:ext cx="9144000" cy="1296988"/>
          </a:xfrm>
          <a:prstGeom prst="rightArrow">
            <a:avLst>
              <a:gd name="adj1" fmla="val 61324"/>
              <a:gd name="adj2" fmla="val 26601"/>
            </a:avLst>
          </a:prstGeom>
          <a:gradFill rotWithShape="1">
            <a:gsLst>
              <a:gs pos="0">
                <a:schemeClr val="hlink">
                  <a:alpha val="62999"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48" name="Text Box 5"/>
          <p:cNvSpPr txBox="1">
            <a:spLocks noChangeArrowheads="1"/>
          </p:cNvSpPr>
          <p:nvPr/>
        </p:nvSpPr>
        <p:spPr bwMode="auto">
          <a:xfrm>
            <a:off x="4763" y="2060575"/>
            <a:ext cx="963612" cy="523875"/>
          </a:xfrm>
          <a:prstGeom prst="rect">
            <a:avLst/>
          </a:prstGeom>
          <a:noFill/>
          <a:ln w="9525">
            <a:noFill/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>
                <a:solidFill>
                  <a:schemeClr val="bg1"/>
                </a:solidFill>
              </a:rPr>
              <a:t>Traditional</a:t>
            </a:r>
          </a:p>
          <a:p>
            <a:pPr algn="ctr"/>
            <a:r>
              <a:rPr lang="en-US" sz="1400">
                <a:solidFill>
                  <a:schemeClr val="bg1"/>
                </a:solidFill>
              </a:rPr>
              <a:t>Medicine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0" y="3068638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1932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0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15900" y="34290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611188" y="3716338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1950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928688" y="3052763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1964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3" name="Text Box 10"/>
          <p:cNvSpPr txBox="1">
            <a:spLocks noChangeArrowheads="1"/>
          </p:cNvSpPr>
          <p:nvPr/>
        </p:nvSpPr>
        <p:spPr bwMode="auto">
          <a:xfrm>
            <a:off x="1285875" y="3716338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1966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1428750" y="3068638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1968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5" name="Text Box 12"/>
          <p:cNvSpPr txBox="1">
            <a:spLocks noChangeArrowheads="1"/>
          </p:cNvSpPr>
          <p:nvPr/>
        </p:nvSpPr>
        <p:spPr bwMode="auto">
          <a:xfrm>
            <a:off x="1928813" y="3071813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1974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6" name="Text Box 13"/>
          <p:cNvSpPr txBox="1">
            <a:spLocks noChangeArrowheads="1"/>
          </p:cNvSpPr>
          <p:nvPr/>
        </p:nvSpPr>
        <p:spPr bwMode="auto">
          <a:xfrm>
            <a:off x="2428875" y="3049588"/>
            <a:ext cx="703263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1975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7" name="Text Box 14"/>
          <p:cNvSpPr txBox="1">
            <a:spLocks noChangeArrowheads="1"/>
          </p:cNvSpPr>
          <p:nvPr/>
        </p:nvSpPr>
        <p:spPr bwMode="auto">
          <a:xfrm>
            <a:off x="3144838" y="3052763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1978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158" name="Text Box 16"/>
          <p:cNvSpPr txBox="1">
            <a:spLocks noChangeArrowheads="1"/>
          </p:cNvSpPr>
          <p:nvPr/>
        </p:nvSpPr>
        <p:spPr bwMode="auto">
          <a:xfrm>
            <a:off x="4714875" y="3052763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1992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59" name="Text Box 17"/>
          <p:cNvSpPr txBox="1">
            <a:spLocks noChangeArrowheads="1"/>
          </p:cNvSpPr>
          <p:nvPr/>
        </p:nvSpPr>
        <p:spPr bwMode="auto">
          <a:xfrm>
            <a:off x="5143500" y="3071813"/>
            <a:ext cx="59055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 1996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60" name="Text Box 18"/>
          <p:cNvSpPr txBox="1">
            <a:spLocks noChangeArrowheads="1"/>
          </p:cNvSpPr>
          <p:nvPr/>
        </p:nvSpPr>
        <p:spPr bwMode="auto">
          <a:xfrm>
            <a:off x="5634038" y="3071813"/>
            <a:ext cx="5492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1997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61" name="Text Box 19"/>
          <p:cNvSpPr txBox="1">
            <a:spLocks noChangeArrowheads="1"/>
          </p:cNvSpPr>
          <p:nvPr/>
        </p:nvSpPr>
        <p:spPr bwMode="auto">
          <a:xfrm>
            <a:off x="6215063" y="3052763"/>
            <a:ext cx="550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1999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62" name="Text Box 20"/>
          <p:cNvSpPr txBox="1">
            <a:spLocks noChangeArrowheads="1"/>
          </p:cNvSpPr>
          <p:nvPr/>
        </p:nvSpPr>
        <p:spPr bwMode="auto">
          <a:xfrm>
            <a:off x="7451725" y="3049588"/>
            <a:ext cx="6524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2002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63" name="Text Box 21"/>
          <p:cNvSpPr txBox="1">
            <a:spLocks noChangeArrowheads="1"/>
          </p:cNvSpPr>
          <p:nvPr/>
        </p:nvSpPr>
        <p:spPr bwMode="auto">
          <a:xfrm>
            <a:off x="6804025" y="3052763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2001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64" name="Text Box 22"/>
          <p:cNvSpPr txBox="1">
            <a:spLocks noChangeArrowheads="1"/>
          </p:cNvSpPr>
          <p:nvPr/>
        </p:nvSpPr>
        <p:spPr bwMode="auto">
          <a:xfrm>
            <a:off x="8104188" y="3052763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2007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65" name="Line 23"/>
          <p:cNvSpPr>
            <a:spLocks noChangeShapeType="1"/>
          </p:cNvSpPr>
          <p:nvPr/>
        </p:nvSpPr>
        <p:spPr bwMode="auto">
          <a:xfrm>
            <a:off x="0" y="2708275"/>
            <a:ext cx="8712200" cy="0"/>
          </a:xfrm>
          <a:prstGeom prst="line">
            <a:avLst/>
          </a:prstGeom>
          <a:noFill/>
          <a:ln w="38100">
            <a:solidFill>
              <a:srgbClr val="FFCC00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166" name="AutoShape 2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85813" y="34290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67" name="Text Box 25"/>
          <p:cNvSpPr txBox="1">
            <a:spLocks noChangeArrowheads="1"/>
          </p:cNvSpPr>
          <p:nvPr/>
        </p:nvSpPr>
        <p:spPr bwMode="auto">
          <a:xfrm>
            <a:off x="0" y="4508500"/>
            <a:ext cx="104298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Stating Rural Health Services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20505" name="Line 26"/>
          <p:cNvSpPr>
            <a:spLocks noChangeShapeType="1"/>
          </p:cNvSpPr>
          <p:nvPr/>
        </p:nvSpPr>
        <p:spPr bwMode="auto">
          <a:xfrm flipV="1">
            <a:off x="250825" y="3644900"/>
            <a:ext cx="0" cy="863600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169" name="Text Box 27"/>
          <p:cNvSpPr txBox="1">
            <a:spLocks noChangeArrowheads="1"/>
          </p:cNvSpPr>
          <p:nvPr/>
        </p:nvSpPr>
        <p:spPr bwMode="auto">
          <a:xfrm>
            <a:off x="142875" y="5661025"/>
            <a:ext cx="122396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Tropical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Diseases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Control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Programs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20507" name="Line 28"/>
          <p:cNvSpPr>
            <a:spLocks noChangeShapeType="1"/>
          </p:cNvSpPr>
          <p:nvPr/>
        </p:nvSpPr>
        <p:spPr bwMode="auto">
          <a:xfrm flipV="1">
            <a:off x="785813" y="4005263"/>
            <a:ext cx="0" cy="1655762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171" name="AutoShape 2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143000" y="2852738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72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428750" y="34290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73" name="Text Box 31"/>
          <p:cNvSpPr txBox="1">
            <a:spLocks noChangeArrowheads="1"/>
          </p:cNvSpPr>
          <p:nvPr/>
        </p:nvSpPr>
        <p:spPr bwMode="auto">
          <a:xfrm>
            <a:off x="642938" y="908050"/>
            <a:ext cx="1042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Wat Boat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Project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174" name="WordArt 32"/>
          <p:cNvSpPr>
            <a:spLocks noChangeArrowheads="1" noChangeShapeType="1" noTextEdit="1"/>
          </p:cNvSpPr>
          <p:nvPr/>
        </p:nvSpPr>
        <p:spPr bwMode="auto">
          <a:xfrm>
            <a:off x="3348038" y="115888"/>
            <a:ext cx="5670550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latin typeface="Arial Black"/>
              </a:rPr>
              <a:t>Health System Development - Thailand</a:t>
            </a:r>
            <a:endParaRPr lang="th-TH" sz="36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latin typeface="Arial Black"/>
            </a:endParaRPr>
          </a:p>
        </p:txBody>
      </p:sp>
      <p:sp>
        <p:nvSpPr>
          <p:cNvPr id="6175" name="Line 33"/>
          <p:cNvSpPr>
            <a:spLocks noChangeShapeType="1"/>
          </p:cNvSpPr>
          <p:nvPr/>
        </p:nvSpPr>
        <p:spPr bwMode="auto">
          <a:xfrm>
            <a:off x="1214438" y="1500188"/>
            <a:ext cx="0" cy="10810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176" name="Text Box 34"/>
          <p:cNvSpPr txBox="1">
            <a:spLocks noChangeArrowheads="1"/>
          </p:cNvSpPr>
          <p:nvPr/>
        </p:nvSpPr>
        <p:spPr bwMode="auto">
          <a:xfrm>
            <a:off x="928688" y="4502150"/>
            <a:ext cx="1042987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sz="1400" b="1">
                <a:solidFill>
                  <a:schemeClr val="bg1"/>
                </a:solidFill>
              </a:rPr>
              <a:t> Sarapee</a:t>
            </a:r>
          </a:p>
          <a:p>
            <a:r>
              <a:rPr lang="en-US" sz="1400" b="1">
                <a:solidFill>
                  <a:schemeClr val="bg1"/>
                </a:solidFill>
              </a:rPr>
              <a:t>  Project</a:t>
            </a:r>
          </a:p>
          <a:p>
            <a:pPr>
              <a:buFontTx/>
              <a:buChar char="-"/>
            </a:pPr>
            <a:r>
              <a:rPr lang="en-US" sz="1400" b="1">
                <a:solidFill>
                  <a:schemeClr val="bg1"/>
                </a:solidFill>
              </a:rPr>
              <a:t> BanPai</a:t>
            </a:r>
          </a:p>
          <a:p>
            <a:r>
              <a:rPr lang="en-US" sz="1400" b="1">
                <a:solidFill>
                  <a:schemeClr val="bg1"/>
                </a:solidFill>
              </a:rPr>
              <a:t>  Project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20514" name="Line 35"/>
          <p:cNvSpPr>
            <a:spLocks noChangeShapeType="1"/>
          </p:cNvSpPr>
          <p:nvPr/>
        </p:nvSpPr>
        <p:spPr bwMode="auto">
          <a:xfrm flipV="1">
            <a:off x="1428750" y="4005263"/>
            <a:ext cx="0" cy="503237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180" name="AutoShape 3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1643063" y="2852738"/>
            <a:ext cx="107950" cy="14287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65" charset="-128"/>
            </a:endParaRPr>
          </a:p>
        </p:txBody>
      </p:sp>
      <p:sp>
        <p:nvSpPr>
          <p:cNvPr id="6179" name="Text Box 37"/>
          <p:cNvSpPr txBox="1">
            <a:spLocks noChangeArrowheads="1"/>
          </p:cNvSpPr>
          <p:nvPr/>
        </p:nvSpPr>
        <p:spPr bwMode="auto">
          <a:xfrm>
            <a:off x="1214438" y="1476375"/>
            <a:ext cx="1042987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Health Centers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2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14563" y="34290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81" name="Text Box 40"/>
          <p:cNvSpPr txBox="1">
            <a:spLocks noChangeArrowheads="1"/>
          </p:cNvSpPr>
          <p:nvPr/>
        </p:nvSpPr>
        <p:spPr bwMode="auto">
          <a:xfrm>
            <a:off x="1428750" y="5500688"/>
            <a:ext cx="185737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Lampang Project</a:t>
            </a:r>
          </a:p>
          <a:p>
            <a:r>
              <a:rPr lang="en-US" sz="1400" b="1">
                <a:solidFill>
                  <a:schemeClr val="bg1"/>
                </a:solidFill>
              </a:rPr>
              <a:t>      Samoeng Project</a:t>
            </a:r>
          </a:p>
          <a:p>
            <a:r>
              <a:rPr lang="en-US" sz="1400" b="1">
                <a:solidFill>
                  <a:schemeClr val="bg1"/>
                </a:solidFill>
              </a:rPr>
              <a:t>      Nonetai Project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186" name="AutoShape 4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643188" y="3429000"/>
            <a:ext cx="107950" cy="14287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65" charset="-128"/>
            </a:endParaRPr>
          </a:p>
        </p:txBody>
      </p:sp>
      <p:sp>
        <p:nvSpPr>
          <p:cNvPr id="6183" name="Text Box 43"/>
          <p:cNvSpPr txBox="1">
            <a:spLocks noChangeArrowheads="1"/>
          </p:cNvSpPr>
          <p:nvPr/>
        </p:nvSpPr>
        <p:spPr bwMode="auto">
          <a:xfrm>
            <a:off x="2490788" y="4643438"/>
            <a:ext cx="12239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Expanded</a:t>
            </a:r>
          </a:p>
          <a:p>
            <a:r>
              <a:rPr lang="en-US" sz="1400" b="1">
                <a:solidFill>
                  <a:schemeClr val="bg1"/>
                </a:solidFill>
              </a:rPr>
              <a:t>Community</a:t>
            </a:r>
          </a:p>
          <a:p>
            <a:r>
              <a:rPr lang="en-US" sz="1400" b="1">
                <a:solidFill>
                  <a:schemeClr val="bg1"/>
                </a:solidFill>
              </a:rPr>
              <a:t>Hospitals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20523" name="Line 44"/>
          <p:cNvSpPr>
            <a:spLocks noChangeShapeType="1"/>
          </p:cNvSpPr>
          <p:nvPr/>
        </p:nvSpPr>
        <p:spPr bwMode="auto">
          <a:xfrm flipV="1">
            <a:off x="2714625" y="3643313"/>
            <a:ext cx="0" cy="1008062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190" name="AutoShape 4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2500" y="2852738"/>
            <a:ext cx="107950" cy="142875"/>
          </a:xfrm>
          <a:prstGeom prst="actionButtonBlank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65" charset="-128"/>
            </a:endParaRPr>
          </a:p>
        </p:txBody>
      </p:sp>
      <p:sp>
        <p:nvSpPr>
          <p:cNvPr id="3" name="AutoShape 4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492500" y="3430588"/>
            <a:ext cx="107950" cy="142875"/>
          </a:xfrm>
          <a:prstGeom prst="actionButtonBlank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87" name="Text Box 48"/>
          <p:cNvSpPr txBox="1">
            <a:spLocks noChangeArrowheads="1"/>
          </p:cNvSpPr>
          <p:nvPr/>
        </p:nvSpPr>
        <p:spPr bwMode="auto">
          <a:xfrm>
            <a:off x="2627313" y="765175"/>
            <a:ext cx="1655762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</a:rPr>
              <a:t>Adopted</a:t>
            </a:r>
          </a:p>
          <a:p>
            <a:pPr algn="ctr"/>
            <a:r>
              <a:rPr lang="en-US" sz="1600" b="1" dirty="0">
                <a:solidFill>
                  <a:srgbClr val="FFFF00"/>
                </a:solidFill>
              </a:rPr>
              <a:t>Health  For All</a:t>
            </a:r>
          </a:p>
          <a:p>
            <a:pPr algn="ctr"/>
            <a:r>
              <a:rPr lang="en-US" sz="1600" b="1" dirty="0">
                <a:solidFill>
                  <a:srgbClr val="FFFF00"/>
                </a:solidFill>
              </a:rPr>
              <a:t>Policy</a:t>
            </a:r>
            <a:endParaRPr lang="th-TH" sz="1600" b="1" dirty="0">
              <a:solidFill>
                <a:srgbClr val="FFFF00"/>
              </a:solidFill>
            </a:endParaRPr>
          </a:p>
        </p:txBody>
      </p:sp>
      <p:sp>
        <p:nvSpPr>
          <p:cNvPr id="6188" name="Line 49"/>
          <p:cNvSpPr>
            <a:spLocks noChangeShapeType="1"/>
          </p:cNvSpPr>
          <p:nvPr/>
        </p:nvSpPr>
        <p:spPr bwMode="auto">
          <a:xfrm>
            <a:off x="3563938" y="1628775"/>
            <a:ext cx="0" cy="10080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189" name="Text Box 50"/>
          <p:cNvSpPr txBox="1">
            <a:spLocks noChangeArrowheads="1"/>
          </p:cNvSpPr>
          <p:nvPr/>
        </p:nvSpPr>
        <p:spPr bwMode="auto">
          <a:xfrm>
            <a:off x="3132138" y="3990975"/>
            <a:ext cx="15843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Rural Doctors Movement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20529" name="Line 51"/>
          <p:cNvSpPr>
            <a:spLocks noChangeShapeType="1"/>
          </p:cNvSpPr>
          <p:nvPr/>
        </p:nvSpPr>
        <p:spPr bwMode="auto">
          <a:xfrm flipV="1">
            <a:off x="3563938" y="3716338"/>
            <a:ext cx="0" cy="288925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191" name="Text Box 53"/>
          <p:cNvSpPr txBox="1">
            <a:spLocks noChangeArrowheads="1"/>
          </p:cNvSpPr>
          <p:nvPr/>
        </p:nvSpPr>
        <p:spPr bwMode="auto">
          <a:xfrm>
            <a:off x="3500438" y="1643063"/>
            <a:ext cx="1223962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>
                <a:solidFill>
                  <a:schemeClr val="bg1"/>
                </a:solidFill>
              </a:rPr>
              <a:t>Community Health Volunteers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192" name="Line 54"/>
          <p:cNvSpPr>
            <a:spLocks noChangeShapeType="1"/>
          </p:cNvSpPr>
          <p:nvPr/>
        </p:nvSpPr>
        <p:spPr bwMode="auto">
          <a:xfrm>
            <a:off x="3929063" y="2355850"/>
            <a:ext cx="0" cy="2873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19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321175" y="34290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94" name="Text Box 56"/>
          <p:cNvSpPr txBox="1">
            <a:spLocks noChangeArrowheads="1"/>
          </p:cNvSpPr>
          <p:nvPr/>
        </p:nvSpPr>
        <p:spPr bwMode="auto">
          <a:xfrm>
            <a:off x="3776663" y="5229225"/>
            <a:ext cx="1223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Health Card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Project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20535" name="Line 57"/>
          <p:cNvSpPr>
            <a:spLocks noChangeShapeType="1"/>
          </p:cNvSpPr>
          <p:nvPr/>
        </p:nvSpPr>
        <p:spPr bwMode="auto">
          <a:xfrm flipV="1">
            <a:off x="4357688" y="3716338"/>
            <a:ext cx="0" cy="1368425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19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357813" y="3430588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197" name="Text Box 59"/>
          <p:cNvSpPr txBox="1">
            <a:spLocks noChangeArrowheads="1"/>
          </p:cNvSpPr>
          <p:nvPr/>
        </p:nvSpPr>
        <p:spPr bwMode="auto">
          <a:xfrm>
            <a:off x="4284663" y="760413"/>
            <a:ext cx="18002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The Decade of Health Center Development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(1992-2001)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198" name="Text Box 60"/>
          <p:cNvSpPr txBox="1">
            <a:spLocks noChangeArrowheads="1"/>
          </p:cNvSpPr>
          <p:nvPr/>
        </p:nvSpPr>
        <p:spPr bwMode="auto">
          <a:xfrm>
            <a:off x="4092575" y="3068638"/>
            <a:ext cx="550863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1985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19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29188" y="2852738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200" name="Text Box 63"/>
          <p:cNvSpPr txBox="1">
            <a:spLocks noChangeArrowheads="1"/>
          </p:cNvSpPr>
          <p:nvPr/>
        </p:nvSpPr>
        <p:spPr bwMode="auto">
          <a:xfrm>
            <a:off x="4714875" y="4691063"/>
            <a:ext cx="1444625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Health Care Reform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Project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01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821363" y="2857500"/>
            <a:ext cx="107950" cy="142875"/>
          </a:xfrm>
          <a:prstGeom prst="actionButtonBlank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202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357938" y="3430588"/>
            <a:ext cx="107950" cy="142875"/>
          </a:xfrm>
          <a:prstGeom prst="actionButtonBlank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211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6948488" y="2852738"/>
            <a:ext cx="107950" cy="14287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65" charset="-128"/>
            </a:endParaRPr>
          </a:p>
        </p:txBody>
      </p:sp>
      <p:sp>
        <p:nvSpPr>
          <p:cNvPr id="6204" name="Text Box 68"/>
          <p:cNvSpPr txBox="1">
            <a:spLocks noChangeArrowheads="1"/>
          </p:cNvSpPr>
          <p:nvPr/>
        </p:nvSpPr>
        <p:spPr bwMode="auto">
          <a:xfrm>
            <a:off x="5214938" y="1785938"/>
            <a:ext cx="12239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Economic</a:t>
            </a:r>
          </a:p>
          <a:p>
            <a:pPr algn="ctr"/>
            <a:r>
              <a:rPr lang="en-US" sz="1400" b="1">
                <a:solidFill>
                  <a:schemeClr val="bg1"/>
                </a:solidFill>
              </a:rPr>
              <a:t>Crisis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05" name="Line 69"/>
          <p:cNvSpPr>
            <a:spLocks noChangeShapeType="1"/>
          </p:cNvSpPr>
          <p:nvPr/>
        </p:nvSpPr>
        <p:spPr bwMode="auto">
          <a:xfrm>
            <a:off x="5857875" y="2286000"/>
            <a:ext cx="0" cy="3603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0548" name="Line 70"/>
          <p:cNvSpPr>
            <a:spLocks noChangeShapeType="1"/>
          </p:cNvSpPr>
          <p:nvPr/>
        </p:nvSpPr>
        <p:spPr bwMode="auto">
          <a:xfrm>
            <a:off x="6429375" y="3716338"/>
            <a:ext cx="0" cy="1368425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207" name="Text Box 72"/>
          <p:cNvSpPr txBox="1">
            <a:spLocks noChangeArrowheads="1"/>
          </p:cNvSpPr>
          <p:nvPr/>
        </p:nvSpPr>
        <p:spPr bwMode="auto">
          <a:xfrm>
            <a:off x="3708400" y="6308725"/>
            <a:ext cx="24479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Civil Society Movement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17" name="AutoShape 7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643813" y="2852738"/>
            <a:ext cx="107950" cy="14287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65" charset="-128"/>
            </a:endParaRPr>
          </a:p>
        </p:txBody>
      </p:sp>
      <p:sp>
        <p:nvSpPr>
          <p:cNvPr id="6209" name="AutoShape 7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000875" y="3429000"/>
            <a:ext cx="107950" cy="14287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210" name="AutoShape 7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2852738"/>
            <a:ext cx="107950" cy="142875"/>
          </a:xfrm>
          <a:prstGeom prst="actionButtonBlank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220" name="AutoShape 7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16913" y="3430588"/>
            <a:ext cx="107950" cy="142875"/>
          </a:xfrm>
          <a:prstGeom prst="actionButtonBlank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-65" charset="-128"/>
            </a:endParaRPr>
          </a:p>
        </p:txBody>
      </p:sp>
      <p:sp>
        <p:nvSpPr>
          <p:cNvPr id="6212" name="Text Box 77"/>
          <p:cNvSpPr txBox="1">
            <a:spLocks noChangeArrowheads="1"/>
          </p:cNvSpPr>
          <p:nvPr/>
        </p:nvSpPr>
        <p:spPr bwMode="auto">
          <a:xfrm>
            <a:off x="6443663" y="1330325"/>
            <a:ext cx="10795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Universal Coverage Policy</a:t>
            </a:r>
            <a:endParaRPr lang="th-TH" sz="1400" b="1" dirty="0">
              <a:solidFill>
                <a:srgbClr val="FFFF00"/>
              </a:solidFill>
            </a:endParaRPr>
          </a:p>
        </p:txBody>
      </p:sp>
      <p:sp>
        <p:nvSpPr>
          <p:cNvPr id="6213" name="Line 78"/>
          <p:cNvSpPr>
            <a:spLocks noChangeShapeType="1"/>
          </p:cNvSpPr>
          <p:nvPr/>
        </p:nvSpPr>
        <p:spPr bwMode="auto">
          <a:xfrm>
            <a:off x="7019925" y="2060575"/>
            <a:ext cx="0" cy="5762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214" name="Text Box 79"/>
          <p:cNvSpPr txBox="1">
            <a:spLocks noChangeArrowheads="1"/>
          </p:cNvSpPr>
          <p:nvPr/>
        </p:nvSpPr>
        <p:spPr bwMode="auto">
          <a:xfrm>
            <a:off x="6372225" y="4135438"/>
            <a:ext cx="16573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Thai </a:t>
            </a:r>
            <a:r>
              <a:rPr lang="en-US" sz="1400" b="1" dirty="0" smtClean="0">
                <a:solidFill>
                  <a:schemeClr val="bg1"/>
                </a:solidFill>
              </a:rPr>
              <a:t>Health Promotion </a:t>
            </a:r>
            <a:r>
              <a:rPr lang="en-US" sz="1400" b="1" dirty="0">
                <a:solidFill>
                  <a:schemeClr val="bg1"/>
                </a:solidFill>
              </a:rPr>
              <a:t>Fund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20557" name="Line 80"/>
          <p:cNvSpPr>
            <a:spLocks noChangeShapeType="1"/>
          </p:cNvSpPr>
          <p:nvPr/>
        </p:nvSpPr>
        <p:spPr bwMode="auto">
          <a:xfrm flipV="1">
            <a:off x="7092950" y="3644900"/>
            <a:ext cx="0" cy="504825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216" name="Text Box 81"/>
          <p:cNvSpPr txBox="1">
            <a:spLocks noChangeArrowheads="1"/>
          </p:cNvSpPr>
          <p:nvPr/>
        </p:nvSpPr>
        <p:spPr bwMode="auto">
          <a:xfrm>
            <a:off x="6804025" y="765175"/>
            <a:ext cx="20161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</a:rPr>
              <a:t>Starting Primary Care</a:t>
            </a:r>
            <a:r>
              <a:rPr lang="th-TH" sz="1400" b="1" dirty="0">
                <a:solidFill>
                  <a:schemeClr val="bg1"/>
                </a:solidFill>
              </a:rPr>
              <a:t> </a:t>
            </a:r>
            <a:r>
              <a:rPr lang="en-US" sz="1400" b="1" dirty="0">
                <a:solidFill>
                  <a:schemeClr val="bg1"/>
                </a:solidFill>
              </a:rPr>
              <a:t>Services</a:t>
            </a:r>
            <a:endParaRPr lang="th-TH" sz="1400" b="1" dirty="0">
              <a:solidFill>
                <a:schemeClr val="bg1"/>
              </a:solidFill>
            </a:endParaRPr>
          </a:p>
        </p:txBody>
      </p:sp>
      <p:sp>
        <p:nvSpPr>
          <p:cNvPr id="4" name="Line 82"/>
          <p:cNvSpPr>
            <a:spLocks noChangeShapeType="1"/>
          </p:cNvSpPr>
          <p:nvPr/>
        </p:nvSpPr>
        <p:spPr bwMode="auto">
          <a:xfrm>
            <a:off x="7715250" y="1268413"/>
            <a:ext cx="0" cy="1368425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218" name="Text Box 83"/>
          <p:cNvSpPr txBox="1">
            <a:spLocks noChangeArrowheads="1"/>
          </p:cNvSpPr>
          <p:nvPr/>
        </p:nvSpPr>
        <p:spPr bwMode="auto">
          <a:xfrm>
            <a:off x="7740650" y="1628775"/>
            <a:ext cx="12620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National Health</a:t>
            </a:r>
            <a:r>
              <a:rPr lang="th-TH" sz="1400" b="1">
                <a:solidFill>
                  <a:schemeClr val="bg1"/>
                </a:solidFill>
              </a:rPr>
              <a:t> </a:t>
            </a:r>
            <a:r>
              <a:rPr lang="en-US" sz="1400" b="1">
                <a:solidFill>
                  <a:schemeClr val="bg1"/>
                </a:solidFill>
              </a:rPr>
              <a:t>Act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19" name="Line 84"/>
          <p:cNvSpPr>
            <a:spLocks noChangeShapeType="1"/>
          </p:cNvSpPr>
          <p:nvPr/>
        </p:nvSpPr>
        <p:spPr bwMode="auto">
          <a:xfrm>
            <a:off x="8316913" y="2133600"/>
            <a:ext cx="0" cy="503238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20562" name="Line 85"/>
          <p:cNvSpPr>
            <a:spLocks noChangeShapeType="1"/>
          </p:cNvSpPr>
          <p:nvPr/>
        </p:nvSpPr>
        <p:spPr bwMode="auto">
          <a:xfrm>
            <a:off x="8388350" y="3716338"/>
            <a:ext cx="0" cy="1657350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 type="triangle" w="med" len="med"/>
            <a:tailEnd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221" name="Text Box 86"/>
          <p:cNvSpPr txBox="1">
            <a:spLocks noChangeArrowheads="1"/>
          </p:cNvSpPr>
          <p:nvPr/>
        </p:nvSpPr>
        <p:spPr bwMode="auto">
          <a:xfrm>
            <a:off x="7523163" y="5445125"/>
            <a:ext cx="16573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Primary Care Development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22" name="Text Box 87"/>
          <p:cNvSpPr txBox="1">
            <a:spLocks noChangeArrowheads="1"/>
          </p:cNvSpPr>
          <p:nvPr/>
        </p:nvSpPr>
        <p:spPr bwMode="auto">
          <a:xfrm>
            <a:off x="3924300" y="6569075"/>
            <a:ext cx="52197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 b="1">
                <a:solidFill>
                  <a:schemeClr val="bg1"/>
                </a:solidFill>
              </a:rPr>
              <a:t> Modified from Komartra Chungsathiensarp, 2551</a:t>
            </a:r>
            <a:endParaRPr lang="th-TH" sz="1000" b="1">
              <a:solidFill>
                <a:schemeClr val="bg1"/>
              </a:solidFill>
            </a:endParaRPr>
          </a:p>
        </p:txBody>
      </p:sp>
      <p:sp>
        <p:nvSpPr>
          <p:cNvPr id="6223" name="Text Box 88"/>
          <p:cNvSpPr txBox="1">
            <a:spLocks noChangeArrowheads="1"/>
          </p:cNvSpPr>
          <p:nvPr/>
        </p:nvSpPr>
        <p:spPr bwMode="auto">
          <a:xfrm>
            <a:off x="5508625" y="5157788"/>
            <a:ext cx="19446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Decentralization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24" name="Text Box 37"/>
          <p:cNvSpPr txBox="1">
            <a:spLocks noChangeArrowheads="1"/>
          </p:cNvSpPr>
          <p:nvPr/>
        </p:nvSpPr>
        <p:spPr bwMode="auto">
          <a:xfrm>
            <a:off x="1643063" y="642938"/>
            <a:ext cx="1214437" cy="738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dirty="0">
                <a:solidFill>
                  <a:srgbClr val="FFFF00"/>
                </a:solidFill>
              </a:rPr>
              <a:t>MOPH</a:t>
            </a:r>
          </a:p>
          <a:p>
            <a:pPr algn="ctr"/>
            <a:r>
              <a:rPr lang="en-US" sz="1400" b="1" dirty="0">
                <a:solidFill>
                  <a:srgbClr val="FFFF00"/>
                </a:solidFill>
              </a:rPr>
              <a:t>Restructure II: PCMO</a:t>
            </a:r>
            <a:endParaRPr lang="th-TH" sz="1400" b="1" dirty="0">
              <a:solidFill>
                <a:srgbClr val="FFFF00"/>
              </a:solidFill>
            </a:endParaRPr>
          </a:p>
        </p:txBody>
      </p:sp>
      <p:sp>
        <p:nvSpPr>
          <p:cNvPr id="92" name="Line 57"/>
          <p:cNvSpPr>
            <a:spLocks noChangeShapeType="1"/>
          </p:cNvSpPr>
          <p:nvPr/>
        </p:nvSpPr>
        <p:spPr bwMode="auto">
          <a:xfrm flipV="1">
            <a:off x="2286000" y="3714750"/>
            <a:ext cx="0" cy="1368425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226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57625" y="28575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227" name="Text Box 13"/>
          <p:cNvSpPr txBox="1">
            <a:spLocks noChangeArrowheads="1"/>
          </p:cNvSpPr>
          <p:nvPr/>
        </p:nvSpPr>
        <p:spPr bwMode="auto">
          <a:xfrm>
            <a:off x="3643313" y="3049588"/>
            <a:ext cx="6778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>
                <a:solidFill>
                  <a:schemeClr val="bg1"/>
                </a:solidFill>
              </a:rPr>
              <a:t>1981</a:t>
            </a:r>
            <a:endParaRPr lang="th-TH" sz="1400">
              <a:solidFill>
                <a:schemeClr val="bg1"/>
              </a:solidFill>
            </a:endParaRPr>
          </a:p>
        </p:txBody>
      </p:sp>
      <p:sp>
        <p:nvSpPr>
          <p:cNvPr id="6228" name="Line 78"/>
          <p:cNvSpPr>
            <a:spLocks noChangeShapeType="1"/>
          </p:cNvSpPr>
          <p:nvPr/>
        </p:nvSpPr>
        <p:spPr bwMode="auto">
          <a:xfrm>
            <a:off x="1643063" y="2000250"/>
            <a:ext cx="0" cy="5762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229" name="Text Box 68"/>
          <p:cNvSpPr txBox="1">
            <a:spLocks noChangeArrowheads="1"/>
          </p:cNvSpPr>
          <p:nvPr/>
        </p:nvSpPr>
        <p:spPr bwMode="auto">
          <a:xfrm>
            <a:off x="4643438" y="4286250"/>
            <a:ext cx="78581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HSRI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30" name="Line 78"/>
          <p:cNvSpPr>
            <a:spLocks noChangeShapeType="1"/>
          </p:cNvSpPr>
          <p:nvPr/>
        </p:nvSpPr>
        <p:spPr bwMode="auto">
          <a:xfrm>
            <a:off x="4929188" y="2000250"/>
            <a:ext cx="0" cy="5762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231" name="Text Box 68"/>
          <p:cNvSpPr txBox="1">
            <a:spLocks noChangeArrowheads="1"/>
          </p:cNvSpPr>
          <p:nvPr/>
        </p:nvSpPr>
        <p:spPr bwMode="auto">
          <a:xfrm>
            <a:off x="5143500" y="1571625"/>
            <a:ext cx="15001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Constitution 2540</a:t>
            </a:r>
            <a:endParaRPr lang="th-TH" sz="1400" b="1">
              <a:solidFill>
                <a:schemeClr val="bg1"/>
              </a:solidFill>
            </a:endParaRPr>
          </a:p>
        </p:txBody>
      </p:sp>
      <p:sp>
        <p:nvSpPr>
          <p:cNvPr id="6232" name="AutoShape 3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214563" y="28575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6233" name="Line 33"/>
          <p:cNvSpPr>
            <a:spLocks noChangeShapeType="1"/>
          </p:cNvSpPr>
          <p:nvPr/>
        </p:nvSpPr>
        <p:spPr bwMode="auto">
          <a:xfrm>
            <a:off x="2214563" y="1500188"/>
            <a:ext cx="0" cy="1081087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th-TH"/>
          </a:p>
        </p:txBody>
      </p:sp>
      <p:sp>
        <p:nvSpPr>
          <p:cNvPr id="6234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4929188" y="3429000"/>
            <a:ext cx="107950" cy="142875"/>
          </a:xfrm>
          <a:prstGeom prst="actionButtonBlank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th-TH">
              <a:solidFill>
                <a:schemeClr val="bg1"/>
              </a:solidFill>
            </a:endParaRPr>
          </a:p>
        </p:txBody>
      </p:sp>
      <p:sp>
        <p:nvSpPr>
          <p:cNvPr id="106" name="Line 35"/>
          <p:cNvSpPr>
            <a:spLocks noChangeShapeType="1"/>
          </p:cNvSpPr>
          <p:nvPr/>
        </p:nvSpPr>
        <p:spPr bwMode="auto">
          <a:xfrm flipV="1">
            <a:off x="5000625" y="3714750"/>
            <a:ext cx="0" cy="503238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107" name="Line 44"/>
          <p:cNvSpPr>
            <a:spLocks noChangeShapeType="1"/>
          </p:cNvSpPr>
          <p:nvPr/>
        </p:nvSpPr>
        <p:spPr bwMode="auto">
          <a:xfrm flipV="1">
            <a:off x="5429250" y="3714750"/>
            <a:ext cx="0" cy="1008063"/>
          </a:xfrm>
          <a:prstGeom prst="line">
            <a:avLst/>
          </a:prstGeom>
          <a:noFill/>
          <a:ln w="9525">
            <a:solidFill>
              <a:schemeClr val="bg1">
                <a:lumMod val="95000"/>
              </a:schemeClr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th-TH">
              <a:solidFill>
                <a:schemeClr val="bg1"/>
              </a:solidFill>
              <a:ea typeface="ＭＳ Ｐゴシック" pitchFamily="-65" charset="-128"/>
            </a:endParaRPr>
          </a:p>
        </p:txBody>
      </p:sp>
      <p:sp>
        <p:nvSpPr>
          <p:cNvPr id="6237" name="Text Box 68"/>
          <p:cNvSpPr txBox="1">
            <a:spLocks noChangeArrowheads="1"/>
          </p:cNvSpPr>
          <p:nvPr/>
        </p:nvSpPr>
        <p:spPr bwMode="auto">
          <a:xfrm>
            <a:off x="7643813" y="1285875"/>
            <a:ext cx="150018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>
                <a:solidFill>
                  <a:schemeClr val="bg1"/>
                </a:solidFill>
              </a:rPr>
              <a:t>Constitution 2550</a:t>
            </a:r>
            <a:endParaRPr lang="th-TH" sz="1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 Major Policies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Integrated health system</a:t>
            </a:r>
          </a:p>
          <a:p>
            <a:r>
              <a:rPr lang="en-US" dirty="0" smtClean="0"/>
              <a:t>PHC</a:t>
            </a:r>
          </a:p>
          <a:p>
            <a:r>
              <a:rPr lang="en-US" dirty="0" smtClean="0"/>
              <a:t>Universal coverage</a:t>
            </a:r>
          </a:p>
          <a:p>
            <a:r>
              <a:rPr lang="en-US" dirty="0" smtClean="0"/>
              <a:t>Sources of knowledge to guide policy decisions</a:t>
            </a:r>
          </a:p>
          <a:p>
            <a:pPr lvl="1"/>
            <a:r>
              <a:rPr lang="en-US" dirty="0" smtClean="0"/>
              <a:t>International/external studies/experiences</a:t>
            </a:r>
          </a:p>
          <a:p>
            <a:pPr lvl="1"/>
            <a:r>
              <a:rPr lang="en-US" dirty="0" smtClean="0"/>
              <a:t>WHO resolutions (with or without research backup)</a:t>
            </a:r>
          </a:p>
          <a:p>
            <a:pPr lvl="1"/>
            <a:r>
              <a:rPr lang="en-US" dirty="0" smtClean="0"/>
              <a:t>Internal/domestic studies/experiences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Integrated health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Established in 1974 - significant organizational reform of MOPH</a:t>
            </a:r>
          </a:p>
          <a:p>
            <a:r>
              <a:rPr lang="en-US" dirty="0" smtClean="0"/>
              <a:t>Initiated by minister of health</a:t>
            </a:r>
          </a:p>
          <a:p>
            <a:r>
              <a:rPr lang="en-US" dirty="0" smtClean="0"/>
              <a:t>No prior research done nor reviewing experiences from other countries reviewed nor guided by WHO resolution</a:t>
            </a:r>
          </a:p>
          <a:p>
            <a:r>
              <a:rPr lang="en-US" dirty="0" smtClean="0"/>
              <a:t>Key source of “knowledge” = personal experiences leading to fear of curative bias + belief in theoretical knowledge about integrated and comprehensive health care system</a:t>
            </a:r>
          </a:p>
          <a:p>
            <a:r>
              <a:rPr lang="en-US" dirty="0" smtClean="0"/>
              <a:t>Debate at the international level still unsettled</a:t>
            </a:r>
          </a:p>
          <a:p>
            <a:r>
              <a:rPr lang="en-US" dirty="0" smtClean="0"/>
              <a:t>Modifying  and adding new feature – Provincial health office (PHO), Community hospital and DHS, community participation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Policy in 1978 after </a:t>
            </a:r>
            <a:r>
              <a:rPr lang="en-US" dirty="0" err="1" smtClean="0"/>
              <a:t>Ama</a:t>
            </a:r>
            <a:r>
              <a:rPr lang="en-US" dirty="0" smtClean="0"/>
              <a:t> Alta Declaration</a:t>
            </a:r>
          </a:p>
          <a:p>
            <a:r>
              <a:rPr lang="en-US" dirty="0" err="1" smtClean="0"/>
              <a:t>Preceeded</a:t>
            </a:r>
            <a:r>
              <a:rPr lang="en-US" dirty="0" smtClean="0"/>
              <a:t> by </a:t>
            </a:r>
            <a:r>
              <a:rPr lang="en-US" dirty="0" err="1" smtClean="0"/>
              <a:t>Lampang</a:t>
            </a:r>
            <a:r>
              <a:rPr lang="en-US" dirty="0" smtClean="0"/>
              <a:t> Project supported by USAID</a:t>
            </a:r>
            <a:endParaRPr lang="th-TH" dirty="0" smtClean="0"/>
          </a:p>
          <a:p>
            <a:pPr lvl="1"/>
            <a:r>
              <a:rPr lang="en-US" dirty="0" err="1" smtClean="0"/>
              <a:t>focussed</a:t>
            </a:r>
            <a:r>
              <a:rPr lang="en-US" dirty="0" smtClean="0"/>
              <a:t> on “medical assistants” (not VHV)</a:t>
            </a:r>
          </a:p>
          <a:p>
            <a:r>
              <a:rPr lang="en-US" dirty="0" smtClean="0"/>
              <a:t>Championed by minister and subsequently PS of MOPH (who was one of the leading researchers in the team)</a:t>
            </a:r>
            <a:endParaRPr lang="th-TH" dirty="0" smtClean="0"/>
          </a:p>
          <a:p>
            <a:pPr lvl="1"/>
            <a:r>
              <a:rPr lang="en-US" dirty="0" smtClean="0"/>
              <a:t>Could have been different</a:t>
            </a:r>
          </a:p>
          <a:p>
            <a:r>
              <a:rPr lang="en-US" dirty="0" smtClean="0"/>
              <a:t>Many innovations followed with action research</a:t>
            </a:r>
          </a:p>
          <a:p>
            <a:r>
              <a:rPr lang="en-US" dirty="0" smtClean="0"/>
              <a:t>Well received and supported by the communities and health workers in the rural areas</a:t>
            </a:r>
            <a:endParaRPr lang="th-TH" dirty="0" smtClean="0"/>
          </a:p>
          <a:p>
            <a:pPr lvl="1"/>
            <a:r>
              <a:rPr lang="en-US" dirty="0" smtClean="0"/>
              <a:t>Continue despite change in top leadership in MOPH</a:t>
            </a:r>
          </a:p>
          <a:p>
            <a:r>
              <a:rPr lang="en-US" dirty="0" smtClean="0"/>
              <a:t>Evaluation research and many studies into the roles of VHV carried out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Coverage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Implemented in 2002 (capitation + DRG + high cost payment system)</a:t>
            </a:r>
          </a:p>
          <a:p>
            <a:pPr lvl="1"/>
            <a:r>
              <a:rPr lang="en-US" dirty="0" smtClean="0"/>
              <a:t>NHSO established as “autonomous public organization” thru legislation </a:t>
            </a:r>
          </a:p>
          <a:p>
            <a:r>
              <a:rPr lang="en-US" dirty="0" smtClean="0"/>
              <a:t>Model adopted = combination of domestic HSR and learning from SSS + adapting from model used in other countries   </a:t>
            </a:r>
          </a:p>
          <a:p>
            <a:pPr lvl="1"/>
            <a:r>
              <a:rPr lang="en-US" dirty="0" smtClean="0"/>
              <a:t>no systematic review done</a:t>
            </a:r>
          </a:p>
          <a:p>
            <a:pPr lvl="1"/>
            <a:r>
              <a:rPr lang="en-US" dirty="0" smtClean="0"/>
              <a:t>No clear-cut best model (from other countries) seen</a:t>
            </a:r>
          </a:p>
          <a:p>
            <a:r>
              <a:rPr lang="en-US" dirty="0" smtClean="0"/>
              <a:t>Many problems/issues emerged after starting the policy (should have been anticipated – how to deal with “salary” in the public sector?)</a:t>
            </a:r>
          </a:p>
          <a:p>
            <a:r>
              <a:rPr lang="en-US" dirty="0" smtClean="0"/>
              <a:t>On-going Active modification of purchasing system (rules and tools)</a:t>
            </a:r>
          </a:p>
          <a:p>
            <a:r>
              <a:rPr lang="en-US" dirty="0" smtClean="0"/>
              <a:t>Active HSR contribution (mostly closely linked with system manager)- not only financing aspect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6943</TotalTime>
  <Words>1364</Words>
  <Application>Microsoft Macintosh PowerPoint</Application>
  <PresentationFormat>On-screen Show (4:3)</PresentationFormat>
  <Paragraphs>255</Paragraphs>
  <Slides>24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6" baseType="lpstr">
      <vt:lpstr>1_Office Theme</vt:lpstr>
      <vt:lpstr>Office Theme</vt:lpstr>
      <vt:lpstr>HSR and national health system and policy development </vt:lpstr>
      <vt:lpstr>Is there a place for HSR in national HSPD?</vt:lpstr>
      <vt:lpstr>Slide 3</vt:lpstr>
      <vt:lpstr>Slide 4</vt:lpstr>
      <vt:lpstr>Slide 5</vt:lpstr>
      <vt:lpstr>3 Major Policies   </vt:lpstr>
      <vt:lpstr>Integrated health system</vt:lpstr>
      <vt:lpstr>PHC </vt:lpstr>
      <vt:lpstr>Universal Coverage </vt:lpstr>
      <vt:lpstr>PC system at a glance</vt:lpstr>
      <vt:lpstr>Lesson 1: Knowledge is more than (HSP)Research  </vt:lpstr>
      <vt:lpstr>SECI model </vt:lpstr>
      <vt:lpstr>Slide 13</vt:lpstr>
      <vt:lpstr>Slide 14</vt:lpstr>
      <vt:lpstr>Lesson 4 : different ways to learn from (translate) tacit knowledge</vt:lpstr>
      <vt:lpstr>Lesson 5 : continuous learning is crucial </vt:lpstr>
      <vt:lpstr>Recommendation to global and regional partners (1)</vt:lpstr>
      <vt:lpstr>Recommendation to global and regional partners (2)</vt:lpstr>
      <vt:lpstr>Recommendation to global and regional partners (3)</vt:lpstr>
      <vt:lpstr>Slide 20</vt:lpstr>
      <vt:lpstr>New skills for the 21st century</vt:lpstr>
      <vt:lpstr>Slide 22</vt:lpstr>
      <vt:lpstr>Slide 23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HSR and national health system and policy development </dc:title>
  <dc:creator>Somsak </dc:creator>
  <cp:lastModifiedBy>Somsak </cp:lastModifiedBy>
  <cp:revision>54</cp:revision>
  <dcterms:created xsi:type="dcterms:W3CDTF">2010-11-10T15:34:15Z</dcterms:created>
  <dcterms:modified xsi:type="dcterms:W3CDTF">2010-11-15T11:18:07Z</dcterms:modified>
</cp:coreProperties>
</file>